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7" r:id="rId49"/>
    <p:sldId id="308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2" r:id="rId60"/>
    <p:sldId id="325" r:id="rId61"/>
    <p:sldId id="326" r:id="rId62"/>
    <p:sldId id="327" r:id="rId63"/>
    <p:sldId id="328" r:id="rId64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7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B3294-6333-475F-ACCE-9FDD20D2D34D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40E7AF-71C1-44CE-A956-C8A972D8878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65991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ángulo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fld id="{96042C89-2C7B-480B-9449-B0DE4674E3EB}" type="slidenum">
              <a:rPr lang="es-E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21</a:t>
            </a:fld>
            <a:endParaRPr lang="es-E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0963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ángulo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s-AR" smtClean="0"/>
              <a:t>Vitaminas especificidad fad g prostetico nad coenzima</a:t>
            </a:r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ángulo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fld id="{91A914F1-2479-4A87-97D0-40385ABAA105}" type="slidenum">
              <a:rPr lang="es-E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39</a:t>
            </a:fld>
            <a:endParaRPr lang="es-E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891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ángulo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s-AR" smtClean="0"/>
              <a:t>Hablar de Km y orden de la reaccion</a:t>
            </a:r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ángulo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fld id="{870BE038-DE6D-45A6-8E88-8668CF91D8B7}" type="slidenum">
              <a:rPr lang="es-E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45</a:t>
            </a:fld>
            <a:endParaRPr lang="es-E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8915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ángulo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s-AR" smtClean="0"/>
              <a:t>Reacción de succinato deshidrogenas en pizarron</a:t>
            </a:r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9A38CD7-C450-4ACB-8C05-622EDBF2803E}" type="datetimeFigureOut">
              <a:rPr lang="es-AR" smtClean="0"/>
              <a:t>29/03/2015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E95931-1C48-4698-B54E-47E3353E2DBC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dirty="0" smtClean="0"/>
              <a:t>TULB 2015</a:t>
            </a:r>
            <a:endParaRPr lang="es-AR" dirty="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 smtClean="0"/>
              <a:t>VIAS METABÓLICAS.</a:t>
            </a:r>
            <a:br>
              <a:rPr lang="es-AR" dirty="0" smtClean="0"/>
            </a:br>
            <a:r>
              <a:rPr lang="es-AR" dirty="0" smtClean="0"/>
              <a:t>ENZIMAS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7505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VÍAS METABÓLICAS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sz="2400" b="1" dirty="0" smtClean="0"/>
              <a:t>Vías catabólicas</a:t>
            </a:r>
            <a:r>
              <a:rPr lang="es-AR" sz="2400" dirty="0" smtClean="0"/>
              <a:t>: sustrato inicial es reducido a un compuesto más simple. Reacciones oxidativas, </a:t>
            </a:r>
            <a:r>
              <a:rPr lang="es-AR" sz="2400" dirty="0" err="1" smtClean="0"/>
              <a:t>exergónicas</a:t>
            </a:r>
            <a:r>
              <a:rPr lang="es-AR" sz="2400" dirty="0" smtClean="0"/>
              <a:t>, con producción de ATP y NADH. Glucólisis, beta-oxidación.</a:t>
            </a:r>
          </a:p>
          <a:p>
            <a:pPr marL="0" indent="0">
              <a:buNone/>
            </a:pPr>
            <a:endParaRPr lang="es-AR" sz="2400" dirty="0" smtClean="0"/>
          </a:p>
          <a:p>
            <a:r>
              <a:rPr lang="es-AR" sz="2400" b="1" dirty="0" smtClean="0"/>
              <a:t>Vías anabólicas</a:t>
            </a:r>
            <a:r>
              <a:rPr lang="es-AR" sz="2400" dirty="0" smtClean="0"/>
              <a:t>: formación de nuevos enlaces químicos. Reacciones </a:t>
            </a:r>
            <a:r>
              <a:rPr lang="es-AR" sz="2400" dirty="0" err="1" smtClean="0"/>
              <a:t>endergónicas</a:t>
            </a:r>
            <a:r>
              <a:rPr lang="es-AR" sz="2400" dirty="0" smtClean="0"/>
              <a:t>, con hidrólisis de ATP y NADPH como donante de equivalentes de reducción. Gluconeogénesis , síntesis de ácidos grasos.</a:t>
            </a:r>
          </a:p>
          <a:p>
            <a:pPr marL="0" indent="0">
              <a:buNone/>
            </a:pPr>
            <a:endParaRPr lang="es-AR" sz="2400" dirty="0" smtClean="0"/>
          </a:p>
          <a:p>
            <a:r>
              <a:rPr lang="es-AR" sz="2400" b="1" dirty="0" smtClean="0"/>
              <a:t>Vías </a:t>
            </a:r>
            <a:r>
              <a:rPr lang="es-AR" sz="2400" b="1" dirty="0" err="1" smtClean="0"/>
              <a:t>anfibólicas</a:t>
            </a:r>
            <a:r>
              <a:rPr lang="es-AR" sz="2400" dirty="0" smtClean="0"/>
              <a:t>: funcionan como anabólicas o catabólicas de acuerdo a las necesidades celulares. Ciclo de Krebs.</a:t>
            </a: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156588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Cuadro de texto 5"/>
          <p:cNvSpPr txBox="1">
            <a:spLocks noChangeArrowheads="1"/>
          </p:cNvSpPr>
          <p:nvPr/>
        </p:nvSpPr>
        <p:spPr bwMode="auto">
          <a:xfrm>
            <a:off x="2087563" y="188913"/>
            <a:ext cx="27004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s-AR" sz="3600" b="1" u="sng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ENZIMAS</a:t>
            </a:r>
            <a:endParaRPr lang="es-ES" sz="3600" b="1" u="sng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3078" name="Cuadro de texto 6"/>
          <p:cNvSpPr txBox="1">
            <a:spLocks noChangeArrowheads="1"/>
          </p:cNvSpPr>
          <p:nvPr/>
        </p:nvSpPr>
        <p:spPr bwMode="auto">
          <a:xfrm>
            <a:off x="323850" y="1484784"/>
            <a:ext cx="8496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dirty="0">
                <a:solidFill>
                  <a:schemeClr val="tx1"/>
                </a:solidFill>
                <a:latin typeface="Book Antiqua" panose="02040602050305030304" pitchFamily="18" charset="0"/>
              </a:rPr>
              <a:t>En los seres vivos se producen reacciones químicas para:</a:t>
            </a:r>
            <a:r>
              <a:rPr lang="es-ES" sz="1800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</a:p>
        </p:txBody>
      </p:sp>
      <p:sp>
        <p:nvSpPr>
          <p:cNvPr id="3079" name="Cuadro de texto 7"/>
          <p:cNvSpPr txBox="1">
            <a:spLocks noChangeArrowheads="1"/>
          </p:cNvSpPr>
          <p:nvPr/>
        </p:nvSpPr>
        <p:spPr bwMode="auto">
          <a:xfrm>
            <a:off x="323849" y="2708920"/>
            <a:ext cx="8496301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es-AR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Transformar </a:t>
            </a:r>
            <a:r>
              <a:rPr lang="es-AR" sz="2000" dirty="0">
                <a:solidFill>
                  <a:schemeClr val="tx1"/>
                </a:solidFill>
                <a:latin typeface="Book Antiqua" panose="02040602050305030304" pitchFamily="18" charset="0"/>
              </a:rPr>
              <a:t>los nutrientes de los alimentos para obtener </a:t>
            </a:r>
            <a:r>
              <a:rPr lang="es-AR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energía.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es-ES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Transformar </a:t>
            </a:r>
            <a:r>
              <a:rPr lang="es-ES" sz="2000" dirty="0">
                <a:solidFill>
                  <a:schemeClr val="tx1"/>
                </a:solidFill>
                <a:latin typeface="Book Antiqua" panose="02040602050305030304" pitchFamily="18" charset="0"/>
              </a:rPr>
              <a:t>nutrientes simples en moléculas complejas y </a:t>
            </a:r>
            <a:r>
              <a:rPr lang="es-ES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viceversa.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es-AR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Obtener </a:t>
            </a:r>
            <a:r>
              <a:rPr lang="es-AR" sz="2000" dirty="0">
                <a:solidFill>
                  <a:schemeClr val="tx1"/>
                </a:solidFill>
                <a:latin typeface="Book Antiqua" panose="02040602050305030304" pitchFamily="18" charset="0"/>
              </a:rPr>
              <a:t>materia prima para la síntesis de nuevas moléculas. </a:t>
            </a:r>
            <a:endParaRPr lang="es-AR" sz="2000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es-AR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Degradar </a:t>
            </a:r>
            <a:r>
              <a:rPr lang="es-AR" sz="2000" dirty="0">
                <a:solidFill>
                  <a:schemeClr val="tx1"/>
                </a:solidFill>
                <a:latin typeface="Book Antiqua" panose="02040602050305030304" pitchFamily="18" charset="0"/>
              </a:rPr>
              <a:t>componentes celulares una vez cumplida su vida útil. </a:t>
            </a:r>
            <a:endParaRPr lang="es-AR" sz="2000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es-ES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Extraer </a:t>
            </a:r>
            <a:r>
              <a:rPr lang="es-ES" sz="2000" dirty="0">
                <a:solidFill>
                  <a:schemeClr val="tx1"/>
                </a:solidFill>
                <a:latin typeface="Book Antiqua" panose="02040602050305030304" pitchFamily="18" charset="0"/>
              </a:rPr>
              <a:t>energía desde combustibles por oxidación. </a:t>
            </a:r>
            <a:endParaRPr lang="es-ES" sz="2000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es-ES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Polimerizar </a:t>
            </a:r>
            <a:r>
              <a:rPr lang="es-ES" sz="2000" dirty="0">
                <a:solidFill>
                  <a:schemeClr val="tx1"/>
                </a:solidFill>
                <a:latin typeface="Book Antiqua" panose="02040602050305030304" pitchFamily="18" charset="0"/>
              </a:rPr>
              <a:t>subunidades para formar macromoléculas.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endParaRPr lang="es-ES" sz="20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43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  <p:bldP spid="30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Cuadro de texto 4"/>
          <p:cNvSpPr txBox="1">
            <a:spLocks noChangeArrowheads="1"/>
          </p:cNvSpPr>
          <p:nvPr/>
        </p:nvSpPr>
        <p:spPr bwMode="auto">
          <a:xfrm>
            <a:off x="611188" y="692150"/>
            <a:ext cx="784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Las transformaciones bioquímicas en los seres vivos</a:t>
            </a:r>
            <a:r>
              <a:rPr lang="es-ES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 ocurren:</a:t>
            </a:r>
            <a:endParaRPr lang="es-E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101" name="Cuadro de texto 5"/>
          <p:cNvSpPr txBox="1">
            <a:spLocks noChangeArrowheads="1"/>
          </p:cNvSpPr>
          <p:nvPr/>
        </p:nvSpPr>
        <p:spPr bwMode="auto">
          <a:xfrm>
            <a:off x="539750" y="2132856"/>
            <a:ext cx="817245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 a gran velocidad  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 con gran especificidad 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 en condiciones muy moderadas de temperatura, pH, presión, etc. </a:t>
            </a:r>
            <a:endParaRPr lang="es-E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102" name="Cuadro de texto 6"/>
          <p:cNvSpPr txBox="1">
            <a:spLocks noChangeArrowheads="1"/>
          </p:cNvSpPr>
          <p:nvPr/>
        </p:nvSpPr>
        <p:spPr bwMode="auto">
          <a:xfrm>
            <a:off x="796964" y="4676864"/>
            <a:ext cx="7632700" cy="1200329"/>
          </a:xfrm>
          <a:prstGeom prst="rect">
            <a:avLst/>
          </a:prstGeom>
          <a:noFill/>
          <a:ln w="63500" cmpd="thinThick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Un </a:t>
            </a:r>
            <a:r>
              <a:rPr lang="es-AR" b="1" i="1" dirty="0">
                <a:solidFill>
                  <a:srgbClr val="FF0000"/>
                </a:solidFill>
                <a:latin typeface="Calibri" panose="020F0502020204030204" pitchFamily="34" charset="0"/>
              </a:rPr>
              <a:t>catalizador</a:t>
            </a: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 es una sustancia capaz de acelerar una reacción química sin formar parte de los productos finales ni desgastarse en el proceso.</a:t>
            </a:r>
            <a:endParaRPr lang="es-E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5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Cuadro de texto 4"/>
          <p:cNvSpPr txBox="1">
            <a:spLocks noChangeArrowheads="1"/>
          </p:cNvSpPr>
          <p:nvPr/>
        </p:nvSpPr>
        <p:spPr bwMode="auto">
          <a:xfrm>
            <a:off x="3383756" y="549275"/>
            <a:ext cx="2988444" cy="646331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s-AR" sz="3600" u="sng" dirty="0">
                <a:solidFill>
                  <a:schemeClr val="tx1"/>
                </a:solidFill>
                <a:latin typeface="Book Antiqua" panose="02040602050305030304" pitchFamily="18" charset="0"/>
              </a:rPr>
              <a:t>ENZIMAS</a:t>
            </a:r>
            <a:endParaRPr lang="es-ES" sz="3600" u="sng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6149" name="Cuadro de texto 5"/>
          <p:cNvSpPr txBox="1">
            <a:spLocks noChangeArrowheads="1"/>
          </p:cNvSpPr>
          <p:nvPr/>
        </p:nvSpPr>
        <p:spPr bwMode="auto">
          <a:xfrm>
            <a:off x="755650" y="1589891"/>
            <a:ext cx="76327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algn="l" eaLnBrk="1" hangingPunct="1"/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Los </a:t>
            </a:r>
            <a:r>
              <a:rPr lang="es-AR" i="1" dirty="0">
                <a:solidFill>
                  <a:schemeClr val="tx1"/>
                </a:solidFill>
                <a:latin typeface="Calibri" panose="020F0502020204030204" pitchFamily="34" charset="0"/>
              </a:rPr>
              <a:t>catalizadores biológicos</a:t>
            </a: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 son macromoléculas llamadas </a:t>
            </a:r>
            <a:r>
              <a:rPr lang="es-AR" b="1" i="1" dirty="0">
                <a:solidFill>
                  <a:schemeClr val="tx1"/>
                </a:solidFill>
                <a:latin typeface="Calibri" panose="020F0502020204030204" pitchFamily="34" charset="0"/>
              </a:rPr>
              <a:t>enzimas</a:t>
            </a:r>
            <a:endParaRPr lang="es-A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150" name="Cuadro de texto 6"/>
          <p:cNvSpPr txBox="1">
            <a:spLocks noChangeArrowheads="1"/>
          </p:cNvSpPr>
          <p:nvPr/>
        </p:nvSpPr>
        <p:spPr bwMode="auto">
          <a:xfrm>
            <a:off x="684213" y="4437063"/>
            <a:ext cx="7704137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Actividad catalítica: depende de la integridad de su conformación proteica nativa</a:t>
            </a:r>
            <a:r>
              <a:rPr lang="es-ES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6151" name="Cuadro de texto 7"/>
          <p:cNvSpPr txBox="1">
            <a:spLocks noChangeArrowheads="1"/>
          </p:cNvSpPr>
          <p:nvPr/>
        </p:nvSpPr>
        <p:spPr bwMode="auto">
          <a:xfrm>
            <a:off x="827088" y="2732727"/>
            <a:ext cx="72739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algn="l" eaLnBrk="1" hangingPunct="1"/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La mayoría de las enzimas son </a:t>
            </a:r>
            <a:r>
              <a:rPr lang="es-AR" b="1" i="1" dirty="0">
                <a:solidFill>
                  <a:srgbClr val="FF0000"/>
                </a:solidFill>
                <a:latin typeface="Calibri" panose="020F0502020204030204" pitchFamily="34" charset="0"/>
              </a:rPr>
              <a:t>proteínas</a:t>
            </a: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, con la excepción de un pequeño grupo de moléculas de RNA catalítico, llamadas </a:t>
            </a:r>
            <a:r>
              <a:rPr lang="es-AR" b="1" i="1" dirty="0" err="1">
                <a:solidFill>
                  <a:srgbClr val="FF0000"/>
                </a:solidFill>
                <a:latin typeface="Calibri" panose="020F0502020204030204" pitchFamily="34" charset="0"/>
              </a:rPr>
              <a:t>ribozimas</a:t>
            </a:r>
            <a:r>
              <a:rPr lang="es-AR" b="1" i="1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es-E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71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/>
      <p:bldP spid="6150" grpId="0"/>
      <p:bldP spid="61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Rectángulo"/>
          <p:cNvSpPr>
            <a:spLocks noChangeArrowheads="1"/>
          </p:cNvSpPr>
          <p:nvPr/>
        </p:nvSpPr>
        <p:spPr bwMode="auto">
          <a:xfrm>
            <a:off x="395536" y="1556792"/>
            <a:ext cx="8640514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PROTEINAS y RNA (Ribozimas): </a:t>
            </a:r>
          </a:p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Estructura terciaria y cuaternaria</a:t>
            </a:r>
          </a:p>
          <a:p>
            <a:pPr>
              <a:defRPr/>
            </a:pPr>
            <a:endParaRPr lang="es-AR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SITIO DE UNION AL SUSTRATO: </a:t>
            </a:r>
          </a:p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Uniones no Covalentes (puente de hidrógeno, hidrofóbicas, electrostáticas)</a:t>
            </a:r>
          </a:p>
          <a:p>
            <a:pPr>
              <a:defRPr/>
            </a:pPr>
            <a:endParaRPr lang="es-AR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NECESITAN DE </a:t>
            </a:r>
            <a:r>
              <a:rPr lang="es-AR" sz="20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FACTORES: </a:t>
            </a:r>
            <a:endParaRPr lang="es-AR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Inorgánicos (metales) y orgánicos (Coenzimas)</a:t>
            </a:r>
          </a:p>
          <a:p>
            <a:pPr>
              <a:defRPr/>
            </a:pPr>
            <a:endParaRPr lang="es-AR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ESPECIFICIDAD DE SUSTRATO: </a:t>
            </a:r>
          </a:p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Estéreo-especificidad y especificidad  geométrica</a:t>
            </a:r>
          </a:p>
          <a:p>
            <a:pPr>
              <a:defRPr/>
            </a:pPr>
            <a:endParaRPr lang="es-AR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 SON REGULABLES: </a:t>
            </a:r>
          </a:p>
          <a:p>
            <a:pPr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La síntesis de la proteína, su actividad</a:t>
            </a:r>
            <a:r>
              <a:rPr lang="es-AR" sz="2000" b="1" dirty="0">
                <a:latin typeface="Book Antiqua" panose="02040602050305030304" pitchFamily="18" charset="0"/>
              </a:rPr>
              <a:t> </a:t>
            </a: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y </a:t>
            </a:r>
            <a:r>
              <a:rPr lang="es-AR" sz="20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degradación</a:t>
            </a:r>
            <a:r>
              <a:rPr lang="es-AR" sz="2000" b="1" dirty="0">
                <a:latin typeface="Book Antiqua" panose="02040602050305030304" pitchFamily="18" charset="0"/>
              </a:rPr>
              <a:t>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971600" y="292100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s-AR" sz="2800" b="1" u="sng" dirty="0">
                <a:solidFill>
                  <a:schemeClr val="tx1"/>
                </a:solidFill>
                <a:latin typeface="+mj-lt"/>
              </a:rPr>
              <a:t>CARACTERISTICAS DE LAS ENZIMAS </a:t>
            </a:r>
          </a:p>
        </p:txBody>
      </p:sp>
    </p:spTree>
    <p:extLst>
      <p:ext uri="{BB962C8B-B14F-4D97-AF65-F5344CB8AC3E}">
        <p14:creationId xmlns:p14="http://schemas.microsoft.com/office/powerpoint/2010/main" val="8820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Rectángulo"/>
          <p:cNvSpPr>
            <a:spLocks noChangeArrowheads="1"/>
          </p:cNvSpPr>
          <p:nvPr/>
        </p:nvSpPr>
        <p:spPr bwMode="auto">
          <a:xfrm>
            <a:off x="179388" y="1628775"/>
            <a:ext cx="87852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COMPARTIMENTALIZACION: Diferente localización dentro de la célula.</a:t>
            </a:r>
          </a:p>
          <a:p>
            <a:pPr>
              <a:defRPr/>
            </a:pPr>
            <a:endParaRPr lang="es-AR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>
              <a:defRPr/>
            </a:pP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SISTEMAS MULTIENZIMATICOS: Enzimas relacionadas agrupadas formando verdaderos complejos. </a:t>
            </a:r>
          </a:p>
          <a:p>
            <a:pPr>
              <a:defRPr/>
            </a:pPr>
            <a:endParaRPr lang="es-AR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>
              <a:defRPr/>
            </a:pP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ENZIMAS MULTIFUNCIONALES: Una enzima que presenta varios sitios catalíticos distintos en una misma cadena polipeptídica.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971550" y="404813"/>
            <a:ext cx="67691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sz="28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DISTRIBUCION DE LAS ENZIMAS</a:t>
            </a:r>
          </a:p>
        </p:txBody>
      </p:sp>
    </p:spTree>
    <p:extLst>
      <p:ext uri="{BB962C8B-B14F-4D97-AF65-F5344CB8AC3E}">
        <p14:creationId xmlns:p14="http://schemas.microsoft.com/office/powerpoint/2010/main" val="94505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Rectángulo"/>
          <p:cNvSpPr>
            <a:spLocks noChangeArrowheads="1"/>
          </p:cNvSpPr>
          <p:nvPr/>
        </p:nvSpPr>
        <p:spPr bwMode="auto">
          <a:xfrm>
            <a:off x="141288" y="2276475"/>
            <a:ext cx="882015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s-AR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Oxido-reducción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s-AR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Rotura y formación de enlaces C-C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s-AR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Reorganizaciones internas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s-AR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Transferencia de grupos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s-AR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Reacciones de condensación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274763" y="549275"/>
            <a:ext cx="65532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sz="2800" b="1" dirty="0">
                <a:solidFill>
                  <a:schemeClr val="tx1"/>
                </a:solidFill>
                <a:latin typeface="Book Antiqua" panose="02040602050305030304" pitchFamily="18" charset="0"/>
              </a:rPr>
              <a:t>Tipos de reacciones catalizadas por enzimas</a:t>
            </a:r>
          </a:p>
        </p:txBody>
      </p:sp>
    </p:spTree>
    <p:extLst>
      <p:ext uri="{BB962C8B-B14F-4D97-AF65-F5344CB8AC3E}">
        <p14:creationId xmlns:p14="http://schemas.microsoft.com/office/powerpoint/2010/main" val="238441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Cuadro de texto 4"/>
          <p:cNvSpPr txBox="1">
            <a:spLocks noChangeArrowheads="1"/>
          </p:cNvSpPr>
          <p:nvPr/>
        </p:nvSpPr>
        <p:spPr bwMode="auto">
          <a:xfrm>
            <a:off x="250825" y="333375"/>
            <a:ext cx="8604250" cy="95410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AR" sz="28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NOMENCLATURA Y CLASIFICACIÓN DE ENZIMAS</a:t>
            </a:r>
            <a:r>
              <a:rPr lang="es-ES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</a:p>
        </p:txBody>
      </p:sp>
      <p:sp>
        <p:nvSpPr>
          <p:cNvPr id="7173" name="Cuadro de texto 5"/>
          <p:cNvSpPr txBox="1">
            <a:spLocks noChangeArrowheads="1"/>
          </p:cNvSpPr>
          <p:nvPr/>
        </p:nvSpPr>
        <p:spPr bwMode="auto">
          <a:xfrm>
            <a:off x="395288" y="1603375"/>
            <a:ext cx="8424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b="1" u="sng">
                <a:solidFill>
                  <a:schemeClr val="tx1"/>
                </a:solidFill>
                <a:latin typeface="Calibri" panose="020F0502020204030204" pitchFamily="34" charset="0"/>
              </a:rPr>
              <a:t>Nombre común </a:t>
            </a:r>
            <a:r>
              <a:rPr lang="es-AR" b="1">
                <a:solidFill>
                  <a:schemeClr val="tx1"/>
                </a:solidFill>
                <a:latin typeface="Calibri" panose="020F0502020204030204" pitchFamily="34" charset="0"/>
              </a:rPr>
              <a:t>: nombre de uso cotidiano</a:t>
            </a:r>
            <a:endParaRPr lang="es-ES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7174" name="Cuadro de texto 6"/>
          <p:cNvSpPr txBox="1">
            <a:spLocks noChangeArrowheads="1"/>
          </p:cNvSpPr>
          <p:nvPr/>
        </p:nvSpPr>
        <p:spPr bwMode="auto">
          <a:xfrm>
            <a:off x="1331913" y="2305050"/>
            <a:ext cx="6408737" cy="46166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nombre </a:t>
            </a: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del sustrato de la reacción</a:t>
            </a: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s-A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+ </a:t>
            </a:r>
            <a:r>
              <a:rPr lang="es-AR" b="1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asa</a:t>
            </a:r>
            <a:endParaRPr lang="es-ES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175" name="Cuadro de texto 7"/>
          <p:cNvSpPr txBox="1">
            <a:spLocks noChangeArrowheads="1"/>
          </p:cNvSpPr>
          <p:nvPr/>
        </p:nvSpPr>
        <p:spPr bwMode="auto">
          <a:xfrm>
            <a:off x="1330325" y="3225800"/>
            <a:ext cx="633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Ejemplo: </a:t>
            </a:r>
            <a:r>
              <a:rPr lang="es-AR" dirty="0" err="1">
                <a:solidFill>
                  <a:schemeClr val="tx1"/>
                </a:solidFill>
                <a:latin typeface="Calibri" panose="020F0502020204030204" pitchFamily="34" charset="0"/>
              </a:rPr>
              <a:t>sacarasa</a:t>
            </a:r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, ureasa, amilasa, </a:t>
            </a:r>
            <a:r>
              <a:rPr lang="es-AR" dirty="0" err="1">
                <a:solidFill>
                  <a:schemeClr val="tx1"/>
                </a:solidFill>
                <a:latin typeface="Calibri" panose="020F0502020204030204" pitchFamily="34" charset="0"/>
              </a:rPr>
              <a:t>etc</a:t>
            </a:r>
            <a:r>
              <a:rPr lang="es-ES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7176" name="Cuadro de texto 8"/>
          <p:cNvSpPr txBox="1">
            <a:spLocks noChangeArrowheads="1"/>
          </p:cNvSpPr>
          <p:nvPr/>
        </p:nvSpPr>
        <p:spPr bwMode="auto">
          <a:xfrm>
            <a:off x="0" y="3933825"/>
            <a:ext cx="889317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b="1" u="sng" dirty="0">
                <a:solidFill>
                  <a:schemeClr val="tx1"/>
                </a:solidFill>
                <a:latin typeface="Calibri" panose="020F0502020204030204" pitchFamily="34" charset="0"/>
              </a:rPr>
              <a:t>Nombres arbitrarios</a:t>
            </a: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es-AR" b="1" dirty="0" err="1">
                <a:solidFill>
                  <a:schemeClr val="tx1"/>
                </a:solidFill>
                <a:latin typeface="Calibri" panose="020F0502020204030204" pitchFamily="34" charset="0"/>
              </a:rPr>
              <a:t>Ej</a:t>
            </a: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: ptialina salival, pepsina del jugo gástrico, etc.</a:t>
            </a: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7177" name="Cuadro de texto 9"/>
          <p:cNvSpPr txBox="1">
            <a:spLocks noChangeArrowheads="1"/>
          </p:cNvSpPr>
          <p:nvPr/>
        </p:nvSpPr>
        <p:spPr bwMode="auto">
          <a:xfrm>
            <a:off x="323850" y="5157192"/>
            <a:ext cx="8351838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b="1" u="sng" dirty="0">
                <a:solidFill>
                  <a:schemeClr val="tx1"/>
                </a:solidFill>
                <a:latin typeface="Calibri" panose="020F0502020204030204" pitchFamily="34" charset="0"/>
              </a:rPr>
              <a:t>Nombres según el tipo de reacción catalizada</a:t>
            </a: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lang="es-AR" b="1" dirty="0" err="1">
                <a:solidFill>
                  <a:schemeClr val="tx1"/>
                </a:solidFill>
                <a:latin typeface="Calibri" panose="020F0502020204030204" pitchFamily="34" charset="0"/>
              </a:rPr>
              <a:t>Ej</a:t>
            </a: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: deshidrogenasas, </a:t>
            </a:r>
            <a:r>
              <a:rPr lang="es-AR" b="1" dirty="0" err="1">
                <a:solidFill>
                  <a:schemeClr val="tx1"/>
                </a:solidFill>
                <a:latin typeface="Calibri" panose="020F0502020204030204" pitchFamily="34" charset="0"/>
              </a:rPr>
              <a:t>carboxilasas</a:t>
            </a: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, etc.</a:t>
            </a:r>
            <a:endParaRPr lang="es-ES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84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/>
      <p:bldP spid="7174" grpId="0" animBg="1"/>
      <p:bldP spid="7175" grpId="0"/>
      <p:bldP spid="7176" grpId="0"/>
      <p:bldP spid="71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Cuadro de texto 4"/>
          <p:cNvSpPr txBox="1">
            <a:spLocks noChangeArrowheads="1"/>
          </p:cNvSpPr>
          <p:nvPr/>
        </p:nvSpPr>
        <p:spPr bwMode="auto">
          <a:xfrm>
            <a:off x="2465388" y="307975"/>
            <a:ext cx="3779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b="1" u="sng">
                <a:solidFill>
                  <a:schemeClr val="tx1"/>
                </a:solidFill>
                <a:latin typeface="Calibri" panose="020F0502020204030204" pitchFamily="34" charset="0"/>
              </a:rPr>
              <a:t>Nombre sistemático</a:t>
            </a:r>
            <a:r>
              <a:rPr lang="es-AR">
                <a:solidFill>
                  <a:schemeClr val="tx1"/>
                </a:solidFill>
                <a:latin typeface="Calibri" panose="020F0502020204030204" pitchFamily="34" charset="0"/>
              </a:rPr>
              <a:t>: </a:t>
            </a:r>
            <a:endParaRPr lang="es-E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197" name="Cuadro de texto 5"/>
          <p:cNvSpPr txBox="1">
            <a:spLocks noChangeArrowheads="1"/>
          </p:cNvSpPr>
          <p:nvPr/>
        </p:nvSpPr>
        <p:spPr bwMode="auto">
          <a:xfrm>
            <a:off x="360363" y="836613"/>
            <a:ext cx="8424862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sz="2000" b="1">
                <a:solidFill>
                  <a:schemeClr val="tx1"/>
                </a:solidFill>
                <a:latin typeface="Calibri" panose="020F0502020204030204" pitchFamily="34" charset="0"/>
              </a:rPr>
              <a:t>Unión Internacional de Bioquímica y Biología Molecular (IUBMB)</a:t>
            </a:r>
            <a:r>
              <a:rPr lang="es-ES" b="1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8199" name="Rectángulo 7"/>
          <p:cNvSpPr>
            <a:spLocks noChangeArrowheads="1"/>
          </p:cNvSpPr>
          <p:nvPr/>
        </p:nvSpPr>
        <p:spPr bwMode="auto">
          <a:xfrm>
            <a:off x="71438" y="1773238"/>
            <a:ext cx="90011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Se asigna a </a:t>
            </a:r>
            <a:r>
              <a:rPr lang="es-A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cada</a:t>
            </a: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enzima un nombre descriptivo y un </a:t>
            </a:r>
            <a:r>
              <a:rPr lang="es-A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número </a:t>
            </a: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que permite identificarla inequívocamente</a:t>
            </a: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8202" name="Cuadro de texto 10"/>
          <p:cNvSpPr txBox="1">
            <a:spLocks noChangeArrowheads="1"/>
          </p:cNvSpPr>
          <p:nvPr/>
        </p:nvSpPr>
        <p:spPr bwMode="auto">
          <a:xfrm>
            <a:off x="360363" y="3716338"/>
            <a:ext cx="8532812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algn="l" eaLnBrk="1" hangingPunct="1"/>
            <a:r>
              <a:rPr lang="es-AR" sz="2000" b="1" u="sng">
                <a:solidFill>
                  <a:schemeClr val="tx1"/>
                </a:solidFill>
                <a:latin typeface="Calibri" panose="020F0502020204030204" pitchFamily="34" charset="0"/>
              </a:rPr>
              <a:t>Nombre común</a:t>
            </a:r>
            <a:r>
              <a:rPr lang="es-AR" sz="2000" b="1">
                <a:solidFill>
                  <a:schemeClr val="tx1"/>
                </a:solidFill>
                <a:latin typeface="Calibri" panose="020F0502020204030204" pitchFamily="34" charset="0"/>
              </a:rPr>
              <a:t>: Hexoquinasa</a:t>
            </a:r>
          </a:p>
          <a:p>
            <a:pPr algn="l" eaLnBrk="1" hangingPunct="1"/>
            <a:r>
              <a:rPr lang="es-AR" sz="2000" b="1" u="sng">
                <a:solidFill>
                  <a:schemeClr val="tx1"/>
                </a:solidFill>
                <a:latin typeface="Calibri" panose="020F0502020204030204" pitchFamily="34" charset="0"/>
              </a:rPr>
              <a:t>Nombre sistemático</a:t>
            </a:r>
            <a:r>
              <a:rPr lang="es-AR" sz="2000" b="1">
                <a:solidFill>
                  <a:schemeClr val="tx1"/>
                </a:solidFill>
                <a:latin typeface="Calibri" panose="020F0502020204030204" pitchFamily="34" charset="0"/>
              </a:rPr>
              <a:t>: ATP: glucosa fosfotransferasa</a:t>
            </a:r>
          </a:p>
          <a:p>
            <a:pPr algn="l" eaLnBrk="1" hangingPunct="1"/>
            <a:r>
              <a:rPr lang="es-AR" sz="2000" b="1" u="sng">
                <a:solidFill>
                  <a:schemeClr val="tx1"/>
                </a:solidFill>
                <a:latin typeface="Calibri" panose="020F0502020204030204" pitchFamily="34" charset="0"/>
              </a:rPr>
              <a:t>Código de 4 dígitos</a:t>
            </a:r>
            <a:r>
              <a:rPr lang="es-AR" sz="2000" b="1">
                <a:solidFill>
                  <a:schemeClr val="tx1"/>
                </a:solidFill>
                <a:latin typeface="Calibri" panose="020F0502020204030204" pitchFamily="34" charset="0"/>
              </a:rPr>
              <a:t>: 2.7.1.1.</a:t>
            </a:r>
          </a:p>
          <a:p>
            <a:pPr algn="l" eaLnBrk="1" hangingPunct="1"/>
            <a:r>
              <a:rPr lang="es-AR" sz="2000" b="1" u="sng">
                <a:solidFill>
                  <a:schemeClr val="tx1"/>
                </a:solidFill>
                <a:latin typeface="Calibri" panose="020F0502020204030204" pitchFamily="34" charset="0"/>
              </a:rPr>
              <a:t>Clase</a:t>
            </a:r>
            <a:r>
              <a:rPr lang="es-AR" sz="2000" b="1">
                <a:solidFill>
                  <a:schemeClr val="tx1"/>
                </a:solidFill>
                <a:latin typeface="Calibri" panose="020F0502020204030204" pitchFamily="34" charset="0"/>
              </a:rPr>
              <a:t> 2: transferasa</a:t>
            </a:r>
          </a:p>
          <a:p>
            <a:pPr algn="l" eaLnBrk="1" hangingPunct="1"/>
            <a:r>
              <a:rPr lang="es-AR" sz="2000" b="1" u="sng">
                <a:solidFill>
                  <a:schemeClr val="tx1"/>
                </a:solidFill>
                <a:latin typeface="Calibri" panose="020F0502020204030204" pitchFamily="34" charset="0"/>
              </a:rPr>
              <a:t>Subclase </a:t>
            </a:r>
            <a:r>
              <a:rPr lang="es-AR" sz="2000" b="1">
                <a:solidFill>
                  <a:schemeClr val="tx1"/>
                </a:solidFill>
                <a:latin typeface="Calibri" panose="020F0502020204030204" pitchFamily="34" charset="0"/>
              </a:rPr>
              <a:t>7: fosfotransferasa</a:t>
            </a:r>
          </a:p>
          <a:p>
            <a:pPr algn="l" eaLnBrk="1" hangingPunct="1"/>
            <a:r>
              <a:rPr lang="es-AR" sz="2000" b="1" u="sng">
                <a:solidFill>
                  <a:schemeClr val="tx1"/>
                </a:solidFill>
                <a:latin typeface="Calibri" panose="020F0502020204030204" pitchFamily="34" charset="0"/>
              </a:rPr>
              <a:t>Subsubclase</a:t>
            </a:r>
            <a:r>
              <a:rPr lang="es-AR" sz="2000" b="1">
                <a:solidFill>
                  <a:schemeClr val="tx1"/>
                </a:solidFill>
                <a:latin typeface="Calibri" panose="020F0502020204030204" pitchFamily="34" charset="0"/>
              </a:rPr>
              <a:t> 1: fosfotransferasa con un grupo hidroxilo como aceptor</a:t>
            </a:r>
          </a:p>
          <a:p>
            <a:pPr algn="l" eaLnBrk="1" hangingPunct="1"/>
            <a:r>
              <a:rPr lang="es-AR" sz="2000" b="1" u="sng">
                <a:solidFill>
                  <a:schemeClr val="tx1"/>
                </a:solidFill>
                <a:latin typeface="Calibri" panose="020F0502020204030204" pitchFamily="34" charset="0"/>
              </a:rPr>
              <a:t>N° de orden de la enzima en su subclase 1</a:t>
            </a:r>
            <a:r>
              <a:rPr lang="es-AR" sz="2000" b="1">
                <a:solidFill>
                  <a:schemeClr val="tx1"/>
                </a:solidFill>
                <a:latin typeface="Calibri" panose="020F0502020204030204" pitchFamily="34" charset="0"/>
              </a:rPr>
              <a:t>: glucosa como aceptor del grupo fosfato</a:t>
            </a:r>
            <a:endParaRPr lang="es-ES" sz="2000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8203" name="Imagen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2781300"/>
            <a:ext cx="4537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88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9" grpId="0"/>
      <p:bldP spid="82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CuadroTexto"/>
          <p:cNvSpPr txBox="1">
            <a:spLocks noChangeArrowheads="1"/>
          </p:cNvSpPr>
          <p:nvPr/>
        </p:nvSpPr>
        <p:spPr bwMode="auto">
          <a:xfrm>
            <a:off x="250825" y="404813"/>
            <a:ext cx="849788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1- </a:t>
            </a:r>
            <a:r>
              <a:rPr lang="es-MX" b="1" u="sng" dirty="0">
                <a:solidFill>
                  <a:schemeClr val="tx1"/>
                </a:solidFill>
                <a:latin typeface="Calibri" panose="020F0502020204030204" pitchFamily="34" charset="0"/>
              </a:rPr>
              <a:t>OXIDORREDUCTASAS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: DESHIDROGENASAS, OXIDASAS, OXIGENASAS, REDUCTASAS, PEROXIDASAS</a:t>
            </a:r>
          </a:p>
          <a:p>
            <a:pPr algn="l" eaLnBrk="1" hangingPunct="1">
              <a:lnSpc>
                <a:spcPct val="150000"/>
              </a:lnSpc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2- </a:t>
            </a:r>
            <a:r>
              <a:rPr lang="es-MX" b="1" u="sng" dirty="0">
                <a:solidFill>
                  <a:schemeClr val="tx1"/>
                </a:solidFill>
                <a:latin typeface="Calibri" panose="020F0502020204030204" pitchFamily="34" charset="0"/>
              </a:rPr>
              <a:t>TRANSFERASAS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: TRANSCARBOXILASAS, TRANSMETILASAS Y TRANSAMINASAS.</a:t>
            </a:r>
          </a:p>
          <a:p>
            <a:pPr algn="l" eaLnBrk="1" hangingPunct="1">
              <a:lnSpc>
                <a:spcPct val="150000"/>
              </a:lnSpc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3- </a:t>
            </a:r>
            <a:r>
              <a:rPr lang="es-MX" b="1" u="sng" dirty="0">
                <a:solidFill>
                  <a:schemeClr val="tx1"/>
                </a:solidFill>
                <a:latin typeface="Calibri" panose="020F0502020204030204" pitchFamily="34" charset="0"/>
              </a:rPr>
              <a:t>HIDROLASAS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: ESTERASAS, FOSFATASAS, PEPTIDASAS.</a:t>
            </a:r>
          </a:p>
          <a:p>
            <a:pPr algn="l" eaLnBrk="1" hangingPunct="1">
              <a:lnSpc>
                <a:spcPct val="150000"/>
              </a:lnSpc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4- </a:t>
            </a:r>
            <a:r>
              <a:rPr lang="es-MX" b="1" u="sng" dirty="0">
                <a:solidFill>
                  <a:schemeClr val="tx1"/>
                </a:solidFill>
                <a:latin typeface="Calibri" panose="020F0502020204030204" pitchFamily="34" charset="0"/>
              </a:rPr>
              <a:t>LIASAS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: DESCARBOXILASAS, HIDRATASAS, DESHIDRATASAS, DESAMINASAS.</a:t>
            </a:r>
          </a:p>
          <a:p>
            <a:pPr algn="l" eaLnBrk="1" hangingPunct="1">
              <a:lnSpc>
                <a:spcPct val="150000"/>
              </a:lnSpc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5- </a:t>
            </a:r>
            <a:r>
              <a:rPr lang="es-MX" b="1" u="sng" dirty="0">
                <a:solidFill>
                  <a:schemeClr val="tx1"/>
                </a:solidFill>
                <a:latin typeface="Calibri" panose="020F0502020204030204" pitchFamily="34" charset="0"/>
              </a:rPr>
              <a:t>ISOMERASAS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: EPIMERASAS, MUTASAS.</a:t>
            </a:r>
          </a:p>
          <a:p>
            <a:pPr algn="l" eaLnBrk="1" hangingPunct="1">
              <a:lnSpc>
                <a:spcPct val="150000"/>
              </a:lnSpc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6- </a:t>
            </a:r>
            <a:r>
              <a:rPr lang="es-MX" b="1" u="sng" dirty="0">
                <a:solidFill>
                  <a:schemeClr val="tx1"/>
                </a:solidFill>
                <a:latin typeface="Calibri" panose="020F0502020204030204" pitchFamily="34" charset="0"/>
              </a:rPr>
              <a:t>LIGASAS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: SINTETASAS, CARBOXILASAS</a:t>
            </a:r>
            <a:endParaRPr lang="es-AR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98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dirty="0" smtClean="0"/>
              <a:t>Metabolismo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AR" dirty="0" smtClean="0"/>
              <a:t>El conjunto de las reacciones químicas que tienen lugar en el seno de los tejidos constituye el metabolismo.</a:t>
            </a:r>
          </a:p>
          <a:p>
            <a:pPr marL="0" indent="0">
              <a:buNone/>
            </a:pPr>
            <a:r>
              <a:rPr lang="es-AR" dirty="0" smtClean="0"/>
              <a:t>Estas reacciones pueden estar dirigidos a:</a:t>
            </a:r>
          </a:p>
          <a:p>
            <a:r>
              <a:rPr lang="es-AR" dirty="0" smtClean="0"/>
              <a:t>Obtener energía y poder reductor de los alimentos.</a:t>
            </a:r>
          </a:p>
          <a:p>
            <a:r>
              <a:rPr lang="es-AR" dirty="0" smtClean="0"/>
              <a:t>Degradar los compuestos ingresados en productos más simples, utilizables como precursores para la síntesis de moléculas constituyentes de tejidos y órganos.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577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115888"/>
            <a:ext cx="9036050" cy="58785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8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COFACTORES</a:t>
            </a:r>
            <a:r>
              <a:rPr lang="es-MX" sz="2800" b="1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endParaRPr lang="es-MX" sz="2800" b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endParaRPr lang="es-MX" sz="28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Según su modo de interacción con la enzima</a:t>
            </a:r>
          </a:p>
          <a:p>
            <a:pPr>
              <a:defRPr/>
            </a:pPr>
            <a:endParaRPr lang="es-MX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MX" sz="20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COENZIMAS</a:t>
            </a: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Unión laxa a la enzima 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Actuaría como co-sustrato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Son moléculas orgánicas pequeñas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Muchas se encuentran libres y solo se unen a la enzima en el momento de la catálisis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endParaRPr lang="es-MX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MX" sz="20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GRUPO PROSTÉTICO</a:t>
            </a:r>
            <a:endParaRPr lang="es-MX" sz="2000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Molécula orgánica no proteica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Se une fuertemente a la enzima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Solo se separa por desnaturalización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endParaRPr lang="es-MX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MX" sz="20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IONES INORGÁNICOS</a:t>
            </a:r>
            <a:endParaRPr lang="es-MX" sz="2000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Aniones - cationes</a:t>
            </a:r>
            <a:endParaRPr lang="es-AR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74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Cuadro de texto 5"/>
          <p:cNvSpPr txBox="1">
            <a:spLocks noChangeArrowheads="1"/>
          </p:cNvSpPr>
          <p:nvPr/>
        </p:nvSpPr>
        <p:spPr bwMode="auto">
          <a:xfrm>
            <a:off x="2417763" y="529981"/>
            <a:ext cx="3529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A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COFACTORES</a:t>
            </a:r>
            <a:endParaRPr lang="es-ES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0246" name="Cuadro de texto 6"/>
          <p:cNvSpPr txBox="1">
            <a:spLocks noChangeArrowheads="1"/>
          </p:cNvSpPr>
          <p:nvPr/>
        </p:nvSpPr>
        <p:spPr bwMode="auto">
          <a:xfrm>
            <a:off x="236538" y="1412875"/>
            <a:ext cx="89074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marL="1371600" lvl="3" indent="0" algn="l" eaLnBrk="1" hangingPunct="1">
              <a:spcBef>
                <a:spcPct val="50000"/>
              </a:spcBef>
            </a:pPr>
            <a:r>
              <a:rPr lang="es-A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IONES INORGÁNICOS:  </a:t>
            </a: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Fe</a:t>
            </a:r>
            <a:r>
              <a:rPr lang="es-AR" b="1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2+ </a:t>
            </a: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 Mg</a:t>
            </a:r>
            <a:r>
              <a:rPr lang="es-AR" b="1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2+   </a:t>
            </a: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 Mn </a:t>
            </a:r>
            <a:r>
              <a:rPr lang="es-AR" b="1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2+</a:t>
            </a:r>
            <a:r>
              <a:rPr lang="es-AR" b="1" dirty="0">
                <a:solidFill>
                  <a:schemeClr val="tx1"/>
                </a:solidFill>
                <a:latin typeface="Calibri" panose="020F0502020204030204" pitchFamily="34" charset="0"/>
              </a:rPr>
              <a:t>   Zn</a:t>
            </a:r>
            <a:r>
              <a:rPr lang="es-AR" b="1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2+	</a:t>
            </a:r>
            <a:endParaRPr lang="es-AR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pSp>
        <p:nvGrpSpPr>
          <p:cNvPr id="10252" name="Grupo 12"/>
          <p:cNvGrpSpPr>
            <a:grpSpLocks/>
          </p:cNvGrpSpPr>
          <p:nvPr/>
        </p:nvGrpSpPr>
        <p:grpSpPr bwMode="auto">
          <a:xfrm>
            <a:off x="677863" y="3140075"/>
            <a:ext cx="7362825" cy="1620838"/>
            <a:chOff x="1338" y="-39"/>
            <a:chExt cx="6104" cy="1276"/>
          </a:xfrm>
        </p:grpSpPr>
        <p:sp>
          <p:nvSpPr>
            <p:cNvPr id="11270" name="Cuadro de texto 13"/>
            <p:cNvSpPr txBox="1">
              <a:spLocks noChangeArrowheads="1"/>
            </p:cNvSpPr>
            <p:nvPr/>
          </p:nvSpPr>
          <p:spPr bwMode="auto">
            <a:xfrm>
              <a:off x="1338" y="-39"/>
              <a:ext cx="2160" cy="73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defRPr/>
              </a:pPr>
              <a:r>
                <a:rPr lang="es-ES" sz="2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</a:rPr>
                <a:t>HOLOENZIMA</a:t>
              </a:r>
              <a:r>
                <a:rPr lang="es-ES" sz="20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  =</a:t>
              </a:r>
            </a:p>
            <a:p>
              <a:pPr algn="l" eaLnBrk="1" hangingPunct="1">
                <a:defRPr/>
              </a:pPr>
              <a:r>
                <a:rPr lang="es-ES" sz="20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   Enzima total                </a:t>
              </a:r>
              <a:endParaRPr lang="es-ES" sz="4000" b="1" dirty="0" smtClean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271" name="Cuadro de texto 14"/>
            <p:cNvSpPr txBox="1">
              <a:spLocks noChangeArrowheads="1"/>
            </p:cNvSpPr>
            <p:nvPr/>
          </p:nvSpPr>
          <p:spPr bwMode="auto">
            <a:xfrm>
              <a:off x="3498" y="-23"/>
              <a:ext cx="1981" cy="12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defRPr/>
              </a:pPr>
              <a:r>
                <a:rPr lang="es-ES" sz="2000" i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</a:rPr>
                <a:t>APOENZIMA </a:t>
              </a:r>
              <a:r>
                <a:rPr lang="es-ES" sz="2000" i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 +</a:t>
              </a:r>
              <a:endParaRPr lang="es-ES" sz="2000" dirty="0" smtClean="0">
                <a:solidFill>
                  <a:schemeClr val="tx1"/>
                </a:solidFill>
                <a:latin typeface="Calibri" panose="020F0502020204030204" pitchFamily="34" charset="0"/>
              </a:endParaRPr>
            </a:p>
            <a:p>
              <a:pPr algn="l" eaLnBrk="1" hangingPunct="1">
                <a:defRPr/>
              </a:pPr>
              <a:r>
                <a:rPr lang="es-ES" sz="20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Proteína</a:t>
              </a:r>
            </a:p>
            <a:p>
              <a:pPr algn="l" eaLnBrk="1" hangingPunct="1">
                <a:defRPr/>
              </a:pPr>
              <a:r>
                <a:rPr lang="es-ES" sz="20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Termolábil</a:t>
              </a:r>
            </a:p>
            <a:p>
              <a:pPr algn="l" eaLnBrk="1" hangingPunct="1">
                <a:defRPr/>
              </a:pPr>
              <a:r>
                <a:rPr lang="es-ES" sz="20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No dializa</a:t>
              </a:r>
              <a:endParaRPr lang="es-ES" sz="4000" dirty="0" smtClean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272" name="Cuadro de texto 15"/>
            <p:cNvSpPr txBox="1">
              <a:spLocks noChangeArrowheads="1"/>
            </p:cNvSpPr>
            <p:nvPr/>
          </p:nvSpPr>
          <p:spPr bwMode="auto">
            <a:xfrm>
              <a:off x="5642" y="-23"/>
              <a:ext cx="1800" cy="10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defRPr/>
              </a:pPr>
              <a:r>
                <a:rPr lang="es-ES" sz="20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COENZIMA</a:t>
              </a:r>
            </a:p>
            <a:p>
              <a:pPr algn="l" eaLnBrk="1" hangingPunct="1">
                <a:defRPr/>
              </a:pPr>
              <a:r>
                <a:rPr lang="es-ES" sz="20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No proteínica</a:t>
              </a:r>
            </a:p>
            <a:p>
              <a:pPr algn="l" eaLnBrk="1" hangingPunct="1">
                <a:defRPr/>
              </a:pPr>
              <a:r>
                <a:rPr lang="es-ES" sz="20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Termoestable</a:t>
              </a:r>
              <a:endParaRPr lang="es-ES" sz="4000" b="1" dirty="0" smtClean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2533" name="1 CuadroTexto"/>
          <p:cNvSpPr txBox="1">
            <a:spLocks noChangeArrowheads="1"/>
          </p:cNvSpPr>
          <p:nvPr/>
        </p:nvSpPr>
        <p:spPr bwMode="auto">
          <a:xfrm>
            <a:off x="539750" y="2420938"/>
            <a:ext cx="77989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dirty="0">
                <a:solidFill>
                  <a:schemeClr val="tx1"/>
                </a:solidFill>
              </a:rPr>
              <a:t>En el caso de las </a:t>
            </a:r>
            <a:r>
              <a:rPr lang="es-MX" dirty="0" smtClean="0">
                <a:solidFill>
                  <a:schemeClr val="tx1"/>
                </a:solidFill>
              </a:rPr>
              <a:t>COENZIMAS se </a:t>
            </a:r>
            <a:r>
              <a:rPr lang="es-MX" dirty="0">
                <a:solidFill>
                  <a:schemeClr val="tx1"/>
                </a:solidFill>
              </a:rPr>
              <a:t>forma un complejo:</a:t>
            </a:r>
            <a:endParaRPr lang="es-AR" dirty="0">
              <a:solidFill>
                <a:schemeClr val="tx1"/>
              </a:solidFill>
            </a:endParaRPr>
          </a:p>
        </p:txBody>
      </p:sp>
      <p:sp>
        <p:nvSpPr>
          <p:cNvPr id="22534" name="2 CuadroTexto"/>
          <p:cNvSpPr txBox="1">
            <a:spLocks noChangeArrowheads="1"/>
          </p:cNvSpPr>
          <p:nvPr/>
        </p:nvSpPr>
        <p:spPr bwMode="auto">
          <a:xfrm>
            <a:off x="187325" y="5084763"/>
            <a:ext cx="8705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dirty="0" err="1">
                <a:solidFill>
                  <a:schemeClr val="tx1"/>
                </a:solidFill>
                <a:latin typeface="Calibri" panose="020F0502020204030204" pitchFamily="34" charset="0"/>
              </a:rPr>
              <a:t>Oxidorreductasas</a:t>
            </a: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s-MX" dirty="0" err="1">
                <a:solidFill>
                  <a:schemeClr val="tx1"/>
                </a:solidFill>
                <a:latin typeface="Calibri" panose="020F0502020204030204" pitchFamily="34" charset="0"/>
              </a:rPr>
              <a:t>transferasas</a:t>
            </a: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s-MX" dirty="0" err="1">
                <a:solidFill>
                  <a:schemeClr val="tx1"/>
                </a:solidFill>
                <a:latin typeface="Calibri" panose="020F0502020204030204" pitchFamily="34" charset="0"/>
              </a:rPr>
              <a:t>isomerasas</a:t>
            </a: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 y </a:t>
            </a:r>
            <a:r>
              <a:rPr lang="es-MX" dirty="0" err="1">
                <a:solidFill>
                  <a:schemeClr val="tx1"/>
                </a:solidFill>
                <a:latin typeface="Calibri" panose="020F0502020204030204" pitchFamily="34" charset="0"/>
              </a:rPr>
              <a:t>ligasas</a:t>
            </a: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 requieren coenzimas</a:t>
            </a:r>
            <a:endParaRPr lang="es-A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2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8064500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97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12763"/>
            <a:ext cx="7848600" cy="588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17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Cuadro de texto 4"/>
          <p:cNvSpPr txBox="1">
            <a:spLocks noChangeArrowheads="1"/>
          </p:cNvSpPr>
          <p:nvPr/>
        </p:nvSpPr>
        <p:spPr bwMode="auto">
          <a:xfrm>
            <a:off x="1255713" y="333375"/>
            <a:ext cx="6551612" cy="538163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sz="2800" b="1">
                <a:solidFill>
                  <a:schemeClr val="tx1"/>
                </a:solidFill>
                <a:latin typeface="Book Antiqua" panose="02040602050305030304" pitchFamily="18" charset="0"/>
              </a:rPr>
              <a:t>PROPIEDADES DE LAS ENZIMAS</a:t>
            </a:r>
            <a:endParaRPr lang="es-ES" sz="2800" b="1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13317" name="Rectángulo 5"/>
          <p:cNvSpPr>
            <a:spLocks noChangeArrowheads="1"/>
          </p:cNvSpPr>
          <p:nvPr/>
        </p:nvSpPr>
        <p:spPr bwMode="auto">
          <a:xfrm>
            <a:off x="107504" y="2996039"/>
            <a:ext cx="41036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s-AR" b="1" u="sng" dirty="0">
                <a:solidFill>
                  <a:schemeClr val="tx1"/>
                </a:solidFill>
                <a:latin typeface="Calibri" panose="020F0502020204030204" pitchFamily="34" charset="0"/>
              </a:rPr>
              <a:t>LOCALIZACIÓN INTRACELULAR </a:t>
            </a:r>
          </a:p>
          <a:p>
            <a:pPr>
              <a:defRPr/>
            </a:pPr>
            <a:r>
              <a:rPr lang="es-AR" b="1" u="sng" dirty="0">
                <a:solidFill>
                  <a:schemeClr val="tx1"/>
                </a:solidFill>
                <a:latin typeface="Calibri" panose="020F0502020204030204" pitchFamily="34" charset="0"/>
              </a:rPr>
              <a:t>DE LAS ENZIMAS</a:t>
            </a:r>
          </a:p>
        </p:txBody>
      </p:sp>
      <p:pic>
        <p:nvPicPr>
          <p:cNvPr id="13319" name="Imagen 7" descr="cuatro"/>
          <p:cNvPicPr>
            <a:picLocks noChangeAspect="1" noChangeArrowheads="1"/>
          </p:cNvPicPr>
          <p:nvPr/>
        </p:nvPicPr>
        <p:blipFill>
          <a:blip r:embed="rId2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" t="2573" r="6168" b="6416"/>
          <a:stretch>
            <a:fillRect/>
          </a:stretch>
        </p:blipFill>
        <p:spPr bwMode="auto">
          <a:xfrm>
            <a:off x="4284663" y="1125538"/>
            <a:ext cx="4103687" cy="547211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86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Cuadro de texto 4"/>
          <p:cNvSpPr txBox="1">
            <a:spLocks noChangeArrowheads="1"/>
          </p:cNvSpPr>
          <p:nvPr/>
        </p:nvSpPr>
        <p:spPr bwMode="auto">
          <a:xfrm>
            <a:off x="972716" y="333374"/>
            <a:ext cx="6551612" cy="538163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AR" sz="28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PROPIEDADES DE LAS ENZIMAS</a:t>
            </a:r>
            <a:endParaRPr lang="es-ES" sz="2800" b="1" u="sng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9221" name="Cuadro de texto 5"/>
          <p:cNvSpPr txBox="1">
            <a:spLocks noChangeArrowheads="1"/>
          </p:cNvSpPr>
          <p:nvPr/>
        </p:nvSpPr>
        <p:spPr bwMode="auto">
          <a:xfrm>
            <a:off x="395288" y="1125538"/>
            <a:ext cx="82804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s-A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SITIO ACTIVO</a:t>
            </a:r>
          </a:p>
          <a:p>
            <a:pPr marL="342900" indent="-342900" algn="l" eaLnBrk="1" hangingPunct="1"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A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Región de la molécula</a:t>
            </a:r>
            <a:r>
              <a:rPr lang="es-ES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s-A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enzimática a la que se une el sustrato por uniones no covalentes (</a:t>
            </a:r>
            <a:r>
              <a:rPr lang="es-ES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puente de hidrógeno, hidrofóbicas, electrostáticas)</a:t>
            </a:r>
            <a:r>
              <a:rPr lang="es-A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</a:p>
          <a:p>
            <a:pPr marL="342900" indent="-342900" algn="l" eaLnBrk="1" hangingPunct="1"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MX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Es una agrupación de un número no muy grande de aminoácidos distribuidos espacialmente de manera precisa.</a:t>
            </a:r>
            <a:endParaRPr lang="es-ES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9223" name="Imagen 7" descr="uno"/>
          <p:cNvPicPr>
            <a:picLocks noChangeAspect="1" noChangeArrowheads="1"/>
          </p:cNvPicPr>
          <p:nvPr/>
        </p:nvPicPr>
        <p:blipFill>
          <a:blip r:embed="rId2">
            <a:lum bright="-24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297363"/>
            <a:ext cx="7394575" cy="21907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52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350838"/>
            <a:ext cx="8280400" cy="621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1" name="1 CuadroTexto"/>
          <p:cNvSpPr txBox="1">
            <a:spLocks noChangeArrowheads="1"/>
          </p:cNvSpPr>
          <p:nvPr/>
        </p:nvSpPr>
        <p:spPr bwMode="auto">
          <a:xfrm>
            <a:off x="7550150" y="2133600"/>
            <a:ext cx="276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>
                <a:solidFill>
                  <a:schemeClr val="tx1"/>
                </a:solidFill>
              </a:rPr>
              <a:t> </a:t>
            </a:r>
            <a:endParaRPr lang="es-AR">
              <a:solidFill>
                <a:schemeClr val="tx1"/>
              </a:solidFill>
            </a:endParaRPr>
          </a:p>
        </p:txBody>
      </p:sp>
      <p:sp>
        <p:nvSpPr>
          <p:cNvPr id="27652" name="2 CuadroTexto"/>
          <p:cNvSpPr txBox="1">
            <a:spLocks noChangeArrowheads="1"/>
          </p:cNvSpPr>
          <p:nvPr/>
        </p:nvSpPr>
        <p:spPr bwMode="auto">
          <a:xfrm>
            <a:off x="477838" y="2055813"/>
            <a:ext cx="1323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400">
                <a:solidFill>
                  <a:schemeClr val="tx1"/>
                </a:solidFill>
              </a:rPr>
              <a:t>Sitio de unión</a:t>
            </a:r>
            <a:endParaRPr lang="es-AR" sz="1400">
              <a:solidFill>
                <a:schemeClr val="tx1"/>
              </a:solidFill>
            </a:endParaRPr>
          </a:p>
        </p:txBody>
      </p:sp>
      <p:sp>
        <p:nvSpPr>
          <p:cNvPr id="27653" name="3 CuadroTexto"/>
          <p:cNvSpPr txBox="1">
            <a:spLocks noChangeArrowheads="1"/>
          </p:cNvSpPr>
          <p:nvPr/>
        </p:nvSpPr>
        <p:spPr bwMode="auto">
          <a:xfrm>
            <a:off x="511175" y="3289300"/>
            <a:ext cx="1422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400">
                <a:solidFill>
                  <a:schemeClr val="tx1"/>
                </a:solidFill>
              </a:rPr>
              <a:t>Sitio catalítico</a:t>
            </a:r>
            <a:endParaRPr lang="es-AR" sz="1400">
              <a:solidFill>
                <a:schemeClr val="tx1"/>
              </a:solidFill>
            </a:endParaRPr>
          </a:p>
        </p:txBody>
      </p:sp>
      <p:sp>
        <p:nvSpPr>
          <p:cNvPr id="27654" name="5 CuadroTexto"/>
          <p:cNvSpPr txBox="1">
            <a:spLocks noChangeArrowheads="1"/>
          </p:cNvSpPr>
          <p:nvPr/>
        </p:nvSpPr>
        <p:spPr bwMode="auto">
          <a:xfrm>
            <a:off x="5105400" y="1763713"/>
            <a:ext cx="362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400">
                <a:solidFill>
                  <a:schemeClr val="tx1"/>
                </a:solidFill>
              </a:rPr>
              <a:t>Hipótesis de Fischer: estructuras rígidas</a:t>
            </a:r>
            <a:endParaRPr lang="es-AR" sz="1400">
              <a:solidFill>
                <a:schemeClr val="tx1"/>
              </a:solidFill>
            </a:endParaRPr>
          </a:p>
        </p:txBody>
      </p:sp>
      <p:sp>
        <p:nvSpPr>
          <p:cNvPr id="27655" name="6 CuadroTexto"/>
          <p:cNvSpPr txBox="1">
            <a:spLocks noChangeArrowheads="1"/>
          </p:cNvSpPr>
          <p:nvPr/>
        </p:nvSpPr>
        <p:spPr bwMode="auto">
          <a:xfrm>
            <a:off x="4076700" y="3783013"/>
            <a:ext cx="4619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600">
                <a:solidFill>
                  <a:schemeClr val="tx1"/>
                </a:solidFill>
              </a:rPr>
              <a:t>Hipótesis de Koshland: estructuras adaptables</a:t>
            </a:r>
            <a:endParaRPr lang="es-AR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70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3850" y="830733"/>
            <a:ext cx="8351838" cy="52629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4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Determinación de la actividad enzimática</a:t>
            </a:r>
          </a:p>
          <a:p>
            <a:pPr>
              <a:defRPr/>
            </a:pPr>
            <a:endParaRPr lang="es-MX" sz="2400" b="1" u="sng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Se puede determinar, midiendo:</a:t>
            </a:r>
          </a:p>
          <a:p>
            <a:pPr>
              <a:defRPr/>
            </a:pPr>
            <a:endParaRPr lang="es-MX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La cantidad de producto formado</a:t>
            </a:r>
          </a:p>
          <a:p>
            <a:pPr>
              <a:defRPr/>
            </a:pPr>
            <a:endParaRPr lang="es-MX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O de sustrato consumido</a:t>
            </a:r>
          </a:p>
          <a:p>
            <a:pPr>
              <a:defRPr/>
            </a:pPr>
            <a:endParaRPr lang="es-MX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En un tiempo dado</a:t>
            </a:r>
          </a:p>
          <a:p>
            <a:pPr>
              <a:defRPr/>
            </a:pPr>
            <a:endParaRPr lang="es-MX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Como una sumatoria de todos los factores requeridos para la reacción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endParaRPr lang="es-MX" sz="2400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endParaRPr lang="es-AR" sz="24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82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ángulo 4"/>
          <p:cNvSpPr>
            <a:spLocks noChangeArrowheads="1"/>
          </p:cNvSpPr>
          <p:nvPr/>
        </p:nvSpPr>
        <p:spPr bwMode="auto">
          <a:xfrm>
            <a:off x="1249363" y="188913"/>
            <a:ext cx="6851650" cy="72072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ES" sz="2800">
                <a:solidFill>
                  <a:schemeClr val="tx1"/>
                </a:solidFill>
                <a:latin typeface="Calibri" panose="020F0502020204030204" pitchFamily="34" charset="0"/>
              </a:rPr>
              <a:t>ACTIVIDAD ENZIMATICA</a:t>
            </a:r>
          </a:p>
        </p:txBody>
      </p:sp>
      <p:sp>
        <p:nvSpPr>
          <p:cNvPr id="34822" name="Cuadro de texto 6"/>
          <p:cNvSpPr txBox="1">
            <a:spLocks noChangeArrowheads="1"/>
          </p:cNvSpPr>
          <p:nvPr/>
        </p:nvSpPr>
        <p:spPr bwMode="auto">
          <a:xfrm>
            <a:off x="468313" y="1414463"/>
            <a:ext cx="8351837" cy="238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s-ES" b="1" u="sng" dirty="0">
                <a:solidFill>
                  <a:schemeClr val="tx1"/>
                </a:solidFill>
                <a:latin typeface="Calibri" panose="020F0502020204030204" pitchFamily="34" charset="0"/>
              </a:rPr>
              <a:t>Unidades Internacionales</a:t>
            </a: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</a:rPr>
              <a:t>   </a:t>
            </a:r>
            <a:r>
              <a:rPr lang="es-ES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Cantidad </a:t>
            </a: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</a:rPr>
              <a:t>de enzima que cataliza la transformación de 1 </a:t>
            </a:r>
            <a:r>
              <a:rPr lang="el-GR" b="1" dirty="0">
                <a:solidFill>
                  <a:schemeClr val="tx1"/>
                </a:solidFill>
                <a:latin typeface="Calibri" panose="020F0502020204030204" pitchFamily="34" charset="0"/>
              </a:rPr>
              <a:t>μ</a:t>
            </a: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</a:rPr>
              <a:t>mol (10</a:t>
            </a:r>
            <a:r>
              <a:rPr lang="es-ES" b="1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-6</a:t>
            </a: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</a:rPr>
              <a:t> mol) de Sustrato por minuto: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es-ES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s-ES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		    E</a:t>
            </a:r>
            <a:endParaRPr lang="es-ES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s-ES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	Sustrato </a:t>
            </a:r>
            <a:r>
              <a:rPr lang="es-ES" b="1" dirty="0" smtClean="0">
                <a:solidFill>
                  <a:schemeClr val="tx1"/>
                </a:solidFill>
                <a:latin typeface="Calibri" panose="020F0502020204030204" pitchFamily="34" charset="0"/>
                <a:sym typeface="Wingdings" pitchFamily="2" charset="2"/>
              </a:rPr>
              <a:t> </a:t>
            </a:r>
            <a:r>
              <a:rPr lang="es-ES" b="1" dirty="0">
                <a:solidFill>
                  <a:schemeClr val="tx1"/>
                </a:solidFill>
                <a:latin typeface="Calibri" panose="020F0502020204030204" pitchFamily="34" charset="0"/>
                <a:sym typeface="Wingdings" pitchFamily="2" charset="2"/>
              </a:rPr>
              <a:t>Producto</a:t>
            </a:r>
            <a:endParaRPr lang="es-E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pSp>
        <p:nvGrpSpPr>
          <p:cNvPr id="34823" name="Grupo 7"/>
          <p:cNvGrpSpPr>
            <a:grpSpLocks/>
          </p:cNvGrpSpPr>
          <p:nvPr/>
        </p:nvGrpSpPr>
        <p:grpSpPr bwMode="auto">
          <a:xfrm>
            <a:off x="1973263" y="4652963"/>
            <a:ext cx="5334000" cy="1119187"/>
            <a:chOff x="2699" y="1570"/>
            <a:chExt cx="2585" cy="542"/>
          </a:xfrm>
        </p:grpSpPr>
        <p:sp>
          <p:nvSpPr>
            <p:cNvPr id="32774" name="Cuadro de texto 8"/>
            <p:cNvSpPr txBox="1">
              <a:spLocks noChangeArrowheads="1"/>
            </p:cNvSpPr>
            <p:nvPr/>
          </p:nvSpPr>
          <p:spPr bwMode="auto">
            <a:xfrm>
              <a:off x="2699" y="1752"/>
              <a:ext cx="771" cy="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s-ES" b="1" dirty="0">
                  <a:solidFill>
                    <a:srgbClr val="FF0000"/>
                  </a:solidFill>
                  <a:latin typeface="Arial" charset="0"/>
                  <a:cs typeface="Arial" charset="0"/>
                </a:rPr>
                <a:t>U.I. =</a:t>
              </a:r>
            </a:p>
          </p:txBody>
        </p:sp>
        <p:sp>
          <p:nvSpPr>
            <p:cNvPr id="32775" name="Cuadro de texto 9"/>
            <p:cNvSpPr txBox="1">
              <a:spLocks noChangeArrowheads="1"/>
            </p:cNvSpPr>
            <p:nvPr/>
          </p:nvSpPr>
          <p:spPr bwMode="auto">
            <a:xfrm>
              <a:off x="3288" y="1570"/>
              <a:ext cx="1995" cy="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eaLnBrk="1" hangingPunct="1"/>
              <a:r>
                <a:rPr lang="es-ES" b="1" dirty="0" err="1">
                  <a:solidFill>
                    <a:srgbClr val="FF0000"/>
                  </a:solidFill>
                  <a:latin typeface="Symbol" pitchFamily="18" charset="2"/>
                  <a:cs typeface="Arial" charset="0"/>
                </a:rPr>
                <a:t>m</a:t>
              </a:r>
              <a:r>
                <a:rPr lang="es-ES" b="1" dirty="0" err="1">
                  <a:solidFill>
                    <a:srgbClr val="FF0000"/>
                  </a:solidFill>
                  <a:latin typeface="Arial" charset="0"/>
                  <a:cs typeface="Arial" charset="0"/>
                </a:rPr>
                <a:t>mol</a:t>
              </a:r>
              <a:r>
                <a:rPr lang="es-ES" b="1" dirty="0">
                  <a:solidFill>
                    <a:srgbClr val="FF0000"/>
                  </a:solidFill>
                  <a:latin typeface="Arial" charset="0"/>
                  <a:cs typeface="Arial" charset="0"/>
                </a:rPr>
                <a:t> de S transformados</a:t>
              </a:r>
              <a:endParaRPr lang="es-ES" b="1" dirty="0">
                <a:solidFill>
                  <a:srgbClr val="FF0000"/>
                </a:solidFill>
                <a:latin typeface="Symbol" pitchFamily="18" charset="2"/>
                <a:cs typeface="Arial" charset="0"/>
              </a:endParaRPr>
            </a:p>
          </p:txBody>
        </p:sp>
        <p:sp>
          <p:nvSpPr>
            <p:cNvPr id="32776" name="Cuadro de texto 10"/>
            <p:cNvSpPr txBox="1">
              <a:spLocks noChangeArrowheads="1"/>
            </p:cNvSpPr>
            <p:nvPr/>
          </p:nvSpPr>
          <p:spPr bwMode="auto">
            <a:xfrm>
              <a:off x="3878" y="1888"/>
              <a:ext cx="635" cy="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b="1" dirty="0">
                  <a:solidFill>
                    <a:srgbClr val="FF0000"/>
                  </a:solidFill>
                  <a:latin typeface="Arial" charset="0"/>
                  <a:cs typeface="Arial" charset="0"/>
                </a:rPr>
                <a:t>minuto</a:t>
              </a:r>
            </a:p>
          </p:txBody>
        </p:sp>
        <p:sp>
          <p:nvSpPr>
            <p:cNvPr id="19464" name="Línea 11"/>
            <p:cNvSpPr>
              <a:spLocks noChangeShapeType="1"/>
            </p:cNvSpPr>
            <p:nvPr/>
          </p:nvSpPr>
          <p:spPr bwMode="auto">
            <a:xfrm>
              <a:off x="3334" y="1842"/>
              <a:ext cx="195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s-AR"/>
            </a:p>
          </p:txBody>
        </p:sp>
      </p:grpSp>
      <p:sp>
        <p:nvSpPr>
          <p:cNvPr id="32773" name="1 CuadroTexto"/>
          <p:cNvSpPr txBox="1">
            <a:spLocks noChangeArrowheads="1"/>
          </p:cNvSpPr>
          <p:nvPr/>
        </p:nvSpPr>
        <p:spPr bwMode="auto">
          <a:xfrm>
            <a:off x="707049" y="6237288"/>
            <a:ext cx="7398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b="1">
                <a:solidFill>
                  <a:schemeClr val="tx1"/>
                </a:solidFill>
                <a:latin typeface="Calibri" panose="020F0502020204030204" pitchFamily="34" charset="0"/>
              </a:rPr>
              <a:t>Siempre bajo condiciones definidas de pH y temperatura</a:t>
            </a:r>
            <a:endParaRPr lang="es-AR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77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7025" y="765175"/>
            <a:ext cx="8424863" cy="40626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ACTIVIDAD ESPECÍFICA</a:t>
            </a:r>
          </a:p>
          <a:p>
            <a:pPr>
              <a:defRPr/>
            </a:pPr>
            <a:endParaRPr lang="es-MX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Es una expresión que indica la pureza relativa de una preparación enzimática.</a:t>
            </a:r>
          </a:p>
          <a:p>
            <a:pPr>
              <a:defRPr/>
            </a:pPr>
            <a:endParaRPr lang="es-MX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Relaciona Actividad Enzimática, no con el volumen de muestra, sino con el total de proteínas existentes en la misma. </a:t>
            </a:r>
          </a:p>
          <a:p>
            <a:pPr>
              <a:defRPr/>
            </a:pPr>
            <a:endParaRPr lang="es-MX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Se define como:</a:t>
            </a:r>
          </a:p>
          <a:p>
            <a:pPr>
              <a:defRPr/>
            </a:pPr>
            <a:endParaRPr lang="es-MX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MX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s-MX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UNIDADES DE ENZIMA POR MG DE PROTEÍNAS PRESENTES EN LA MUESTRA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endParaRPr lang="es-AR" sz="20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4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Metabolismo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r>
              <a:rPr lang="es-AR" sz="3600" dirty="0" smtClean="0"/>
              <a:t>Procesos </a:t>
            </a:r>
            <a:r>
              <a:rPr lang="es-AR" sz="3600" dirty="0" err="1" smtClean="0"/>
              <a:t>degradativos</a:t>
            </a:r>
            <a:r>
              <a:rPr lang="es-AR" sz="3600" dirty="0" smtClean="0"/>
              <a:t>: CATABOLISMO</a:t>
            </a:r>
          </a:p>
          <a:p>
            <a:pPr marL="0" indent="0">
              <a:buNone/>
            </a:pPr>
            <a:endParaRPr lang="es-AR" sz="3600" dirty="0" smtClean="0"/>
          </a:p>
          <a:p>
            <a:r>
              <a:rPr lang="es-AR" sz="3600" dirty="0" smtClean="0"/>
              <a:t>Procesos de biosíntesis: ANABOLISMO</a:t>
            </a:r>
            <a:endParaRPr lang="es-AR" sz="3600" dirty="0"/>
          </a:p>
        </p:txBody>
      </p:sp>
    </p:spTree>
    <p:extLst>
      <p:ext uri="{BB962C8B-B14F-4D97-AF65-F5344CB8AC3E}">
        <p14:creationId xmlns:p14="http://schemas.microsoft.com/office/powerpoint/2010/main" val="413836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50838"/>
            <a:ext cx="8424862" cy="631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81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66738"/>
            <a:ext cx="7369175" cy="552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75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470277"/>
            <a:ext cx="898683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El </a:t>
            </a:r>
            <a:r>
              <a:rPr lang="es-MX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estado de transición</a:t>
            </a: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 o </a:t>
            </a:r>
            <a:r>
              <a:rPr lang="es-MX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barrera de activación</a:t>
            </a: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, representa los cambios que se generan en la molécula del S.</a:t>
            </a:r>
          </a:p>
          <a:p>
            <a:pPr>
              <a:defRPr/>
            </a:pPr>
            <a:endParaRPr lang="es-MX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Las barreras de activación son importantes para la estabilidad de las biomoléculas.</a:t>
            </a:r>
          </a:p>
          <a:p>
            <a:pPr>
              <a:defRPr/>
            </a:pPr>
            <a:endParaRPr lang="es-MX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Es por esto que las reacciones sin catalizar tienden a ser muy lentas.</a:t>
            </a:r>
          </a:p>
          <a:p>
            <a:pPr>
              <a:defRPr/>
            </a:pPr>
            <a:endParaRPr lang="es-MX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Todas las moléculas biológicas son muy estables al pH neutro, temperatura suave y ambiente acuoso en el interior de las células.</a:t>
            </a:r>
          </a:p>
          <a:p>
            <a:pPr>
              <a:defRPr/>
            </a:pPr>
            <a:endParaRPr lang="es-MX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Todas las reacciones químicas celulares se llevan a cabo porque las enzimas actúan disminuyendo la barrera energética entre el S y el P</a:t>
            </a:r>
          </a:p>
          <a:p>
            <a:pPr>
              <a:defRPr/>
            </a:pPr>
            <a:endParaRPr lang="es-A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66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ángulo 4"/>
          <p:cNvSpPr>
            <a:spLocks noChangeArrowheads="1"/>
          </p:cNvSpPr>
          <p:nvPr/>
        </p:nvSpPr>
        <p:spPr bwMode="auto">
          <a:xfrm>
            <a:off x="538163" y="256014"/>
            <a:ext cx="8066087" cy="83099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s-AR" sz="2400" b="1">
                <a:solidFill>
                  <a:schemeClr val="tx1"/>
                </a:solidFill>
                <a:latin typeface="Book Antiqua" panose="02040602050305030304" pitchFamily="18" charset="0"/>
              </a:rPr>
              <a:t>FACTORES QUE AFECTAN LA VELOCIDAD DE LA REACCIÓN</a:t>
            </a:r>
          </a:p>
        </p:txBody>
      </p:sp>
      <p:sp>
        <p:nvSpPr>
          <p:cNvPr id="21510" name="Rectángulo 6"/>
          <p:cNvSpPr>
            <a:spLocks noChangeArrowheads="1"/>
          </p:cNvSpPr>
          <p:nvPr/>
        </p:nvSpPr>
        <p:spPr bwMode="auto">
          <a:xfrm>
            <a:off x="538163" y="1345784"/>
            <a:ext cx="8081962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s-ES_tradnl" sz="20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CONCENTRACIÓN DE ENZIMA</a:t>
            </a:r>
          </a:p>
          <a:p>
            <a:pPr>
              <a:defRPr/>
            </a:pPr>
            <a:r>
              <a:rPr lang="es-ES_tradnl" dirty="0">
                <a:solidFill>
                  <a:schemeClr val="tx1"/>
                </a:solidFill>
                <a:latin typeface="Calibri" panose="020F0502020204030204" pitchFamily="34" charset="0"/>
              </a:rPr>
              <a:t>Cantidad saturante de sustrato, pH y T°C constantes</a:t>
            </a:r>
          </a:p>
        </p:txBody>
      </p:sp>
      <p:grpSp>
        <p:nvGrpSpPr>
          <p:cNvPr id="21517" name="Grupo 13"/>
          <p:cNvGrpSpPr>
            <a:grpSpLocks/>
          </p:cNvGrpSpPr>
          <p:nvPr/>
        </p:nvGrpSpPr>
        <p:grpSpPr bwMode="auto">
          <a:xfrm>
            <a:off x="476250" y="2636838"/>
            <a:ext cx="4935642" cy="3773921"/>
            <a:chOff x="1075" y="1525"/>
            <a:chExt cx="3489" cy="2586"/>
          </a:xfrm>
        </p:grpSpPr>
        <p:grpSp>
          <p:nvGrpSpPr>
            <p:cNvPr id="11270" name="Grupo 7"/>
            <p:cNvGrpSpPr>
              <a:grpSpLocks/>
            </p:cNvGrpSpPr>
            <p:nvPr/>
          </p:nvGrpSpPr>
          <p:grpSpPr bwMode="auto">
            <a:xfrm>
              <a:off x="1429" y="1661"/>
              <a:ext cx="2857" cy="2115"/>
              <a:chOff x="2961" y="12481"/>
              <a:chExt cx="3060" cy="1800"/>
            </a:xfrm>
          </p:grpSpPr>
          <p:sp>
            <p:nvSpPr>
              <p:cNvPr id="11273" name="Línea 8"/>
              <p:cNvSpPr>
                <a:spLocks noChangeShapeType="1"/>
              </p:cNvSpPr>
              <p:nvPr/>
            </p:nvSpPr>
            <p:spPr bwMode="auto">
              <a:xfrm flipV="1">
                <a:off x="2961" y="12481"/>
                <a:ext cx="0" cy="1800"/>
              </a:xfrm>
              <a:prstGeom prst="line">
                <a:avLst/>
              </a:prstGeom>
              <a:noFill/>
              <a:ln w="28575">
                <a:solidFill>
                  <a:schemeClr val="accent1"/>
                </a:solidFill>
                <a:round/>
                <a:headE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74" name="Línea 9"/>
              <p:cNvSpPr>
                <a:spLocks noChangeShapeType="1"/>
              </p:cNvSpPr>
              <p:nvPr/>
            </p:nvSpPr>
            <p:spPr bwMode="auto">
              <a:xfrm>
                <a:off x="2961" y="14258"/>
                <a:ext cx="3060" cy="0"/>
              </a:xfrm>
              <a:prstGeom prst="line">
                <a:avLst/>
              </a:prstGeom>
              <a:noFill/>
              <a:ln w="28575">
                <a:solidFill>
                  <a:schemeClr val="accent1"/>
                </a:solidFill>
                <a:round/>
                <a:headE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75" name="Línea 10"/>
              <p:cNvSpPr>
                <a:spLocks noChangeShapeType="1"/>
              </p:cNvSpPr>
              <p:nvPr/>
            </p:nvSpPr>
            <p:spPr bwMode="auto">
              <a:xfrm flipV="1">
                <a:off x="2961" y="12841"/>
                <a:ext cx="2764" cy="144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prstDash val="dashDot"/>
                <a:round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AR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1271" name="Cuadro de texto 11"/>
            <p:cNvSpPr txBox="1">
              <a:spLocks noChangeArrowheads="1"/>
            </p:cNvSpPr>
            <p:nvPr/>
          </p:nvSpPr>
          <p:spPr bwMode="auto">
            <a:xfrm>
              <a:off x="1075" y="1525"/>
              <a:ext cx="86" cy="21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AR" sz="1000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ACTIVIDAD  ENZIMÁTICA</a:t>
              </a:r>
              <a:endParaRPr lang="es-ES" sz="1000" b="1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272" name="Cuadro de texto 12"/>
            <p:cNvSpPr txBox="1">
              <a:spLocks noChangeArrowheads="1"/>
            </p:cNvSpPr>
            <p:nvPr/>
          </p:nvSpPr>
          <p:spPr bwMode="auto">
            <a:xfrm>
              <a:off x="2341" y="3921"/>
              <a:ext cx="2223" cy="19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AR" sz="1200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CONCENTRACIÓN DE ENZIMA</a:t>
              </a:r>
              <a:endParaRPr lang="es-ES" sz="1200" b="1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1269" name="1 CuadroTexto"/>
          <p:cNvSpPr txBox="1">
            <a:spLocks noChangeArrowheads="1"/>
          </p:cNvSpPr>
          <p:nvPr/>
        </p:nvSpPr>
        <p:spPr bwMode="auto">
          <a:xfrm>
            <a:off x="5724525" y="2474913"/>
            <a:ext cx="31679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es-MX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es-MX" sz="2000" dirty="0">
                <a:solidFill>
                  <a:schemeClr val="tx1"/>
                </a:solidFill>
                <a:latin typeface="Calibri" panose="020F0502020204030204" pitchFamily="34" charset="0"/>
              </a:rPr>
              <a:t>Velocidad de reacción</a:t>
            </a:r>
          </a:p>
          <a:p>
            <a:pPr eaLnBrk="1" hangingPunct="1"/>
            <a:r>
              <a:rPr lang="es-MX" sz="2000" dirty="0">
                <a:solidFill>
                  <a:schemeClr val="tx1"/>
                </a:solidFill>
                <a:latin typeface="Calibri" panose="020F0502020204030204" pitchFamily="34" charset="0"/>
              </a:rPr>
              <a:t>directamente proporcional a la concentración de enzima</a:t>
            </a:r>
            <a:endParaRPr lang="es-AR" sz="2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00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ángulo 4"/>
          <p:cNvSpPr>
            <a:spLocks noChangeArrowheads="1"/>
          </p:cNvSpPr>
          <p:nvPr/>
        </p:nvSpPr>
        <p:spPr bwMode="auto">
          <a:xfrm>
            <a:off x="538163" y="188913"/>
            <a:ext cx="8066087" cy="9652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s-AR" sz="2800" dirty="0">
                <a:solidFill>
                  <a:schemeClr val="tx1"/>
                </a:solidFill>
                <a:latin typeface="Book Antiqua" panose="02040602050305030304" pitchFamily="18" charset="0"/>
              </a:rPr>
              <a:t>FACTORES QUE AFECTAN LA VELOCIDAD DE LA REACCIÓN</a:t>
            </a:r>
          </a:p>
        </p:txBody>
      </p:sp>
      <p:sp>
        <p:nvSpPr>
          <p:cNvPr id="12291" name="Rectángulo 5"/>
          <p:cNvSpPr>
            <a:spLocks noChangeArrowheads="1"/>
          </p:cNvSpPr>
          <p:nvPr/>
        </p:nvSpPr>
        <p:spPr bwMode="auto">
          <a:xfrm>
            <a:off x="971550" y="1410643"/>
            <a:ext cx="21403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s-AR" dirty="0">
                <a:solidFill>
                  <a:schemeClr val="tx1"/>
                </a:solidFill>
                <a:latin typeface="Calibri" panose="020F0502020204030204" pitchFamily="34" charset="0"/>
              </a:rPr>
              <a:t>TEMPERATURA</a:t>
            </a:r>
            <a:r>
              <a:rPr lang="es-ES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</p:txBody>
      </p:sp>
      <p:pic>
        <p:nvPicPr>
          <p:cNvPr id="12292" name="Imagen 7" descr="seis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" t="6578" r="4469" b="6541"/>
          <a:stretch>
            <a:fillRect/>
          </a:stretch>
        </p:blipFill>
        <p:spPr bwMode="auto">
          <a:xfrm>
            <a:off x="2268538" y="2071688"/>
            <a:ext cx="4679950" cy="459263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059113" y="2605088"/>
            <a:ext cx="1655762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Temperatura </a:t>
            </a:r>
          </a:p>
          <a:p>
            <a:pPr>
              <a:defRPr/>
            </a:pPr>
            <a:r>
              <a:rPr lang="es-MX" sz="1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óptima</a:t>
            </a:r>
            <a:endParaRPr lang="es-AR" sz="1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294" name="4 Conector angular"/>
          <p:cNvCxnSpPr>
            <a:cxnSpLocks noChangeShapeType="1"/>
          </p:cNvCxnSpPr>
          <p:nvPr/>
        </p:nvCxnSpPr>
        <p:spPr bwMode="auto">
          <a:xfrm rot="16200000" flipH="1">
            <a:off x="4015581" y="3375819"/>
            <a:ext cx="465138" cy="215900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295" name="5 CuadroTexto"/>
          <p:cNvSpPr txBox="1">
            <a:spLocks noChangeArrowheads="1"/>
          </p:cNvSpPr>
          <p:nvPr/>
        </p:nvSpPr>
        <p:spPr bwMode="auto">
          <a:xfrm>
            <a:off x="5343951" y="1408113"/>
            <a:ext cx="29979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[E], [S], pH: constantes</a:t>
            </a:r>
            <a:endParaRPr lang="es-A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74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836613"/>
            <a:ext cx="74168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1 CuadroTexto"/>
          <p:cNvSpPr txBox="1">
            <a:spLocks noChangeArrowheads="1"/>
          </p:cNvSpPr>
          <p:nvPr/>
        </p:nvSpPr>
        <p:spPr bwMode="auto">
          <a:xfrm>
            <a:off x="3573463" y="2205038"/>
            <a:ext cx="12747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800">
                <a:solidFill>
                  <a:schemeClr val="tx1"/>
                </a:solidFill>
              </a:rPr>
              <a:t>pH óptimo</a:t>
            </a:r>
          </a:p>
          <a:p>
            <a:pPr eaLnBrk="1" hangingPunct="1"/>
            <a:r>
              <a:rPr lang="es-MX" sz="1800">
                <a:solidFill>
                  <a:schemeClr val="tx1"/>
                </a:solidFill>
              </a:rPr>
              <a:t>7</a:t>
            </a:r>
            <a:endParaRPr lang="es-AR" sz="1800">
              <a:solidFill>
                <a:schemeClr val="tx1"/>
              </a:solidFill>
            </a:endParaRPr>
          </a:p>
        </p:txBody>
      </p:sp>
      <p:sp>
        <p:nvSpPr>
          <p:cNvPr id="13316" name="2 CuadroTexto"/>
          <p:cNvSpPr txBox="1">
            <a:spLocks noChangeArrowheads="1"/>
          </p:cNvSpPr>
          <p:nvPr/>
        </p:nvSpPr>
        <p:spPr bwMode="auto">
          <a:xfrm>
            <a:off x="3586163" y="5286375"/>
            <a:ext cx="12493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800">
                <a:solidFill>
                  <a:schemeClr val="tx1"/>
                </a:solidFill>
              </a:rPr>
              <a:t>6	8</a:t>
            </a:r>
            <a:endParaRPr lang="es-AR" sz="1800">
              <a:solidFill>
                <a:schemeClr val="tx1"/>
              </a:solidFill>
            </a:endParaRPr>
          </a:p>
        </p:txBody>
      </p:sp>
      <p:sp>
        <p:nvSpPr>
          <p:cNvPr id="13317" name="1 CuadroTexto"/>
          <p:cNvSpPr txBox="1">
            <a:spLocks noChangeArrowheads="1"/>
          </p:cNvSpPr>
          <p:nvPr/>
        </p:nvSpPr>
        <p:spPr bwMode="auto">
          <a:xfrm>
            <a:off x="1141413" y="5732463"/>
            <a:ext cx="74168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400" b="1" dirty="0">
                <a:solidFill>
                  <a:schemeClr val="tx1"/>
                </a:solidFill>
              </a:rPr>
              <a:t>PH ÓPTIMO ES AQUEL EN EL CUAL EL ESTADO DE DISOCIACIÓN DE LOS GRUPOS ESENCIALES ES EL MÁS APROPIADO PARA INTERACCIONAR EN EL COMPLEJO ES</a:t>
            </a:r>
            <a:endParaRPr lang="es-AR" sz="1400" b="1" dirty="0">
              <a:solidFill>
                <a:schemeClr val="tx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5219700" y="2033588"/>
            <a:ext cx="3313113" cy="240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s-MX" sz="1500" b="1" dirty="0">
                <a:solidFill>
                  <a:schemeClr val="tx1"/>
                </a:solidFill>
              </a:rPr>
              <a:t>Los cambios del pH del medio afectan el estado de ionización de grupos funcionales de las moléculas de E y S.</a:t>
            </a:r>
          </a:p>
          <a:p>
            <a:pPr>
              <a:defRPr/>
            </a:pPr>
            <a:endParaRPr lang="es-MX" sz="15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MX" sz="1500" b="1" dirty="0">
                <a:solidFill>
                  <a:schemeClr val="tx1"/>
                </a:solidFill>
              </a:rPr>
              <a:t>Para la formación del [ES] es necesaria una correcta distribución de las cargas en ambas moléculas</a:t>
            </a:r>
            <a:endParaRPr lang="es-AR" sz="15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5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ángulo 4"/>
          <p:cNvSpPr>
            <a:spLocks noChangeArrowheads="1"/>
          </p:cNvSpPr>
          <p:nvPr/>
        </p:nvSpPr>
        <p:spPr bwMode="auto">
          <a:xfrm>
            <a:off x="538163" y="188913"/>
            <a:ext cx="8066087" cy="9652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s-AR" sz="2800" dirty="0">
                <a:solidFill>
                  <a:schemeClr val="tx1"/>
                </a:solidFill>
                <a:latin typeface="Book Antiqua" panose="02040602050305030304" pitchFamily="18" charset="0"/>
              </a:rPr>
              <a:t>FACTORES QUE AFECTAN LA VELOCIDAD DE LA REACCIÓN</a:t>
            </a:r>
          </a:p>
        </p:txBody>
      </p:sp>
      <p:sp>
        <p:nvSpPr>
          <p:cNvPr id="14339" name="Rectángulo 5"/>
          <p:cNvSpPr>
            <a:spLocks noChangeArrowheads="1"/>
          </p:cNvSpPr>
          <p:nvPr/>
        </p:nvSpPr>
        <p:spPr bwMode="auto">
          <a:xfrm>
            <a:off x="642938" y="1369983"/>
            <a:ext cx="22541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s-AR" sz="2000" dirty="0">
                <a:solidFill>
                  <a:schemeClr val="tx1"/>
                </a:solidFill>
                <a:latin typeface="Book Antiqua" panose="02040602050305030304" pitchFamily="18" charset="0"/>
              </a:rPr>
              <a:t>EFECTO DEL pH </a:t>
            </a:r>
          </a:p>
        </p:txBody>
      </p:sp>
      <p:pic>
        <p:nvPicPr>
          <p:cNvPr id="14340" name="Imagen 7" descr="cinco"/>
          <p:cNvPicPr>
            <a:picLocks noChangeAspect="1" noChangeArrowheads="1"/>
          </p:cNvPicPr>
          <p:nvPr/>
        </p:nvPicPr>
        <p:blipFill>
          <a:blip r:embed="rId2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" t="7191" r="5060" b="8308"/>
          <a:stretch>
            <a:fillRect/>
          </a:stretch>
        </p:blipFill>
        <p:spPr bwMode="auto">
          <a:xfrm>
            <a:off x="2124075" y="1916113"/>
            <a:ext cx="5040313" cy="484663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1 CuadroTexto"/>
          <p:cNvSpPr txBox="1">
            <a:spLocks noChangeArrowheads="1"/>
          </p:cNvSpPr>
          <p:nvPr/>
        </p:nvSpPr>
        <p:spPr bwMode="auto">
          <a:xfrm>
            <a:off x="4103678" y="1339206"/>
            <a:ext cx="3060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[E], </a:t>
            </a:r>
            <a:r>
              <a:rPr lang="es-MX" dirty="0" err="1">
                <a:solidFill>
                  <a:schemeClr val="tx1"/>
                </a:solidFill>
                <a:latin typeface="Calibri" panose="020F0502020204030204" pitchFamily="34" charset="0"/>
              </a:rPr>
              <a:t>T°C</a:t>
            </a: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, [S]: constantes</a:t>
            </a:r>
            <a:endParaRPr lang="es-A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94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ángulo 4"/>
          <p:cNvSpPr>
            <a:spLocks noChangeArrowheads="1"/>
          </p:cNvSpPr>
          <p:nvPr/>
        </p:nvSpPr>
        <p:spPr bwMode="auto">
          <a:xfrm>
            <a:off x="538163" y="188913"/>
            <a:ext cx="8066087" cy="9652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s-AR" sz="2800" dirty="0">
                <a:solidFill>
                  <a:schemeClr val="tx1"/>
                </a:solidFill>
                <a:latin typeface="Book Antiqua" panose="02040602050305030304" pitchFamily="18" charset="0"/>
              </a:rPr>
              <a:t>FACTORES QUE AFECTAN LA VELOCIDAD DE LA REACCIÓN</a:t>
            </a:r>
          </a:p>
        </p:txBody>
      </p:sp>
      <p:pic>
        <p:nvPicPr>
          <p:cNvPr id="24581" name="Imagen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2420938"/>
            <a:ext cx="4919662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Rectángulo 6"/>
          <p:cNvSpPr>
            <a:spLocks noChangeArrowheads="1"/>
          </p:cNvSpPr>
          <p:nvPr/>
        </p:nvSpPr>
        <p:spPr bwMode="auto">
          <a:xfrm>
            <a:off x="1706563" y="1269355"/>
            <a:ext cx="44459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>
              <a:defRPr/>
            </a:pPr>
            <a:r>
              <a:rPr lang="es-AR" b="1" u="sng" dirty="0">
                <a:solidFill>
                  <a:srgbClr val="FF0000"/>
                </a:solidFill>
                <a:latin typeface="Calibri" panose="020F0502020204030204" pitchFamily="34" charset="0"/>
              </a:rPr>
              <a:t>CONCENTRACIÓN DEL SUSTRATO </a:t>
            </a:r>
          </a:p>
        </p:txBody>
      </p:sp>
      <p:sp>
        <p:nvSpPr>
          <p:cNvPr id="15365" name="1 CuadroTexto"/>
          <p:cNvSpPr txBox="1">
            <a:spLocks noChangeArrowheads="1"/>
          </p:cNvSpPr>
          <p:nvPr/>
        </p:nvSpPr>
        <p:spPr bwMode="auto">
          <a:xfrm>
            <a:off x="2759075" y="1844675"/>
            <a:ext cx="3622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dirty="0">
                <a:solidFill>
                  <a:schemeClr val="tx1"/>
                </a:solidFill>
              </a:rPr>
              <a:t>[E], pH, </a:t>
            </a:r>
            <a:r>
              <a:rPr lang="es-MX" dirty="0" err="1">
                <a:solidFill>
                  <a:schemeClr val="tx1"/>
                </a:solidFill>
              </a:rPr>
              <a:t>T°C</a:t>
            </a:r>
            <a:r>
              <a:rPr lang="es-MX" dirty="0">
                <a:solidFill>
                  <a:schemeClr val="tx1"/>
                </a:solidFill>
              </a:rPr>
              <a:t>: constantes</a:t>
            </a:r>
            <a:endParaRPr lang="es-AR" dirty="0">
              <a:solidFill>
                <a:schemeClr val="tx1"/>
              </a:solidFill>
            </a:endParaRPr>
          </a:p>
        </p:txBody>
      </p:sp>
      <p:sp>
        <p:nvSpPr>
          <p:cNvPr id="15366" name="2 CuadroTexto"/>
          <p:cNvSpPr txBox="1">
            <a:spLocks noChangeArrowheads="1"/>
          </p:cNvSpPr>
          <p:nvPr/>
        </p:nvSpPr>
        <p:spPr bwMode="auto">
          <a:xfrm>
            <a:off x="2509838" y="4581525"/>
            <a:ext cx="2401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800" dirty="0">
                <a:solidFill>
                  <a:schemeClr val="tx1"/>
                </a:solidFill>
              </a:rPr>
              <a:t>Curva hiperbólica</a:t>
            </a:r>
          </a:p>
          <a:p>
            <a:pPr eaLnBrk="1" hangingPunct="1"/>
            <a:r>
              <a:rPr lang="es-MX" sz="1800" dirty="0">
                <a:solidFill>
                  <a:schemeClr val="tx1"/>
                </a:solidFill>
              </a:rPr>
              <a:t>Reacción de 1° orden</a:t>
            </a:r>
            <a:endParaRPr lang="es-AR" sz="1800" dirty="0">
              <a:solidFill>
                <a:schemeClr val="tx1"/>
              </a:solidFill>
            </a:endParaRPr>
          </a:p>
        </p:txBody>
      </p:sp>
      <p:cxnSp>
        <p:nvCxnSpPr>
          <p:cNvPr id="15367" name="4 Conector angular"/>
          <p:cNvCxnSpPr>
            <a:cxnSpLocks noChangeShapeType="1"/>
          </p:cNvCxnSpPr>
          <p:nvPr/>
        </p:nvCxnSpPr>
        <p:spPr bwMode="auto">
          <a:xfrm rot="10800000">
            <a:off x="1547813" y="4903788"/>
            <a:ext cx="962025" cy="18097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bg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368" name="5 CuadroTexto"/>
          <p:cNvSpPr txBox="1">
            <a:spLocks noChangeArrowheads="1"/>
          </p:cNvSpPr>
          <p:nvPr/>
        </p:nvSpPr>
        <p:spPr bwMode="auto">
          <a:xfrm>
            <a:off x="5608507" y="3289300"/>
            <a:ext cx="35645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Reacción de primer orden: existe proporcionalidad entre velocidad y [S].</a:t>
            </a:r>
          </a:p>
          <a:p>
            <a:pPr eaLnBrk="1" hangingPunct="1"/>
            <a:endParaRPr lang="es-MX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8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500563" y="476250"/>
            <a:ext cx="4535487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Orden de la reacción</a:t>
            </a: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  <a:p>
            <a:pPr>
              <a:defRPr/>
            </a:pPr>
            <a:endParaRPr lang="es-AR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Cuando [S] es menor a Km, la velocidad de reacción es proporcional a la [S] </a:t>
            </a:r>
          </a:p>
          <a:p>
            <a:pPr>
              <a:defRPr/>
            </a:pPr>
            <a:endParaRPr lang="es-AR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por lo tanto la </a:t>
            </a:r>
            <a:r>
              <a:rPr lang="es-A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velocidad de reacción es de primer orden</a:t>
            </a: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con respecto al sustrato. 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endParaRPr lang="es-AR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Cuando [S] es mayor a Km, la velocidad de reacción es constante e igual a Vmax 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endParaRPr lang="es-AR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por lo tanto la </a:t>
            </a:r>
            <a:r>
              <a:rPr lang="es-A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velocidad de reacción es de orden cero</a:t>
            </a: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con respecto a la concentración del sustrato. 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260350"/>
            <a:ext cx="4140200" cy="378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4265613"/>
            <a:ext cx="3236912" cy="24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25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ángulo 4"/>
          <p:cNvSpPr>
            <a:spLocks noChangeArrowheads="1"/>
          </p:cNvSpPr>
          <p:nvPr/>
        </p:nvSpPr>
        <p:spPr bwMode="auto">
          <a:xfrm>
            <a:off x="1331640" y="177433"/>
            <a:ext cx="6913042" cy="83099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s-AR" sz="2800" dirty="0">
                <a:solidFill>
                  <a:schemeClr val="tx1"/>
                </a:solidFill>
                <a:latin typeface="+mj-lt"/>
              </a:rPr>
              <a:t>ECUACIÓN DE MICHAELIS- MENTEN</a:t>
            </a:r>
          </a:p>
          <a:p>
            <a:r>
              <a:rPr lang="es-AR" sz="2000" dirty="0">
                <a:solidFill>
                  <a:schemeClr val="tx1"/>
                </a:solidFill>
                <a:latin typeface="+mj-lt"/>
              </a:rPr>
              <a:t>Cinética del estado estacionario </a:t>
            </a:r>
          </a:p>
        </p:txBody>
      </p:sp>
      <p:grpSp>
        <p:nvGrpSpPr>
          <p:cNvPr id="25617" name="Grupo 17"/>
          <p:cNvGrpSpPr>
            <a:grpSpLocks/>
          </p:cNvGrpSpPr>
          <p:nvPr/>
        </p:nvGrpSpPr>
        <p:grpSpPr bwMode="auto">
          <a:xfrm>
            <a:off x="755650" y="981075"/>
            <a:ext cx="7777163" cy="1227138"/>
            <a:chOff x="340" y="976"/>
            <a:chExt cx="5080" cy="977"/>
          </a:xfrm>
        </p:grpSpPr>
        <p:sp>
          <p:nvSpPr>
            <p:cNvPr id="18444" name="Cuadro de texto 6"/>
            <p:cNvSpPr txBox="1">
              <a:spLocks noChangeArrowheads="1"/>
            </p:cNvSpPr>
            <p:nvPr/>
          </p:nvSpPr>
          <p:spPr bwMode="auto">
            <a:xfrm>
              <a:off x="4170" y="1209"/>
              <a:ext cx="1250" cy="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s-AR" sz="3200" b="1">
                  <a:solidFill>
                    <a:schemeClr val="tx1"/>
                  </a:solidFill>
                  <a:latin typeface="+mj-lt"/>
                </a:rPr>
                <a:t>E  + P</a:t>
              </a:r>
              <a:endParaRPr lang="es-ES" sz="3200" b="1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445" name="Cuadro de texto 7"/>
            <p:cNvSpPr txBox="1">
              <a:spLocks noChangeArrowheads="1"/>
            </p:cNvSpPr>
            <p:nvPr/>
          </p:nvSpPr>
          <p:spPr bwMode="auto">
            <a:xfrm>
              <a:off x="2673" y="1209"/>
              <a:ext cx="1416" cy="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s-AR" sz="3200" b="1">
                  <a:solidFill>
                    <a:schemeClr val="tx1"/>
                  </a:solidFill>
                  <a:latin typeface="+mj-lt"/>
                </a:rPr>
                <a:t>ES</a:t>
              </a:r>
              <a:endParaRPr lang="es-ES" sz="3200" b="1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446" name="Cuadro de texto 8"/>
            <p:cNvSpPr txBox="1">
              <a:spLocks noChangeArrowheads="1"/>
            </p:cNvSpPr>
            <p:nvPr/>
          </p:nvSpPr>
          <p:spPr bwMode="auto">
            <a:xfrm>
              <a:off x="340" y="1209"/>
              <a:ext cx="1250" cy="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s-AR" sz="3200" b="1">
                  <a:solidFill>
                    <a:schemeClr val="tx1"/>
                  </a:solidFill>
                  <a:latin typeface="+mj-lt"/>
                </a:rPr>
                <a:t>E  +  S</a:t>
              </a:r>
              <a:endParaRPr lang="es-ES" sz="3200" b="1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447" name="Cuadro de texto 9"/>
            <p:cNvSpPr txBox="1">
              <a:spLocks noChangeArrowheads="1"/>
            </p:cNvSpPr>
            <p:nvPr/>
          </p:nvSpPr>
          <p:spPr bwMode="auto">
            <a:xfrm>
              <a:off x="1758" y="976"/>
              <a:ext cx="668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s-AR" sz="1800" b="1">
                  <a:solidFill>
                    <a:schemeClr val="tx1"/>
                  </a:solidFill>
                  <a:latin typeface="+mj-lt"/>
                </a:rPr>
                <a:t>k</a:t>
              </a:r>
              <a:r>
                <a:rPr lang="es-AR" sz="1800" b="1" baseline="-25000">
                  <a:solidFill>
                    <a:schemeClr val="tx1"/>
                  </a:solidFill>
                  <a:latin typeface="+mj-lt"/>
                </a:rPr>
                <a:t>1</a:t>
              </a:r>
              <a:endParaRPr lang="es-ES" sz="1800" b="1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448" name="Cuadro de texto 10"/>
            <p:cNvSpPr txBox="1">
              <a:spLocks noChangeArrowheads="1"/>
            </p:cNvSpPr>
            <p:nvPr/>
          </p:nvSpPr>
          <p:spPr bwMode="auto">
            <a:xfrm>
              <a:off x="1755" y="1661"/>
              <a:ext cx="445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s-AR" sz="1800" b="1">
                  <a:solidFill>
                    <a:schemeClr val="tx1"/>
                  </a:solidFill>
                  <a:latin typeface="+mj-lt"/>
                </a:rPr>
                <a:t>k </a:t>
              </a:r>
              <a:r>
                <a:rPr lang="es-AR" sz="1800" b="1" baseline="-25000">
                  <a:solidFill>
                    <a:schemeClr val="tx1"/>
                  </a:solidFill>
                  <a:latin typeface="+mj-lt"/>
                </a:rPr>
                <a:t>-1</a:t>
              </a:r>
              <a:endParaRPr lang="es-ES" sz="1800" b="1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449" name="Cuadro de texto 11"/>
            <p:cNvSpPr txBox="1">
              <a:spLocks noChangeArrowheads="1"/>
            </p:cNvSpPr>
            <p:nvPr/>
          </p:nvSpPr>
          <p:spPr bwMode="auto">
            <a:xfrm>
              <a:off x="3423" y="1027"/>
              <a:ext cx="666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Comic Sans MS" pitchFamily="66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s-AR" sz="1800" b="1">
                  <a:solidFill>
                    <a:schemeClr val="tx1"/>
                  </a:solidFill>
                  <a:latin typeface="+mj-lt"/>
                </a:rPr>
                <a:t>k</a:t>
              </a:r>
              <a:r>
                <a:rPr lang="es-AR" sz="1800" b="1" baseline="-25000">
                  <a:solidFill>
                    <a:schemeClr val="tx1"/>
                  </a:solidFill>
                  <a:latin typeface="+mj-lt"/>
                </a:rPr>
                <a:t>2</a:t>
              </a:r>
              <a:endParaRPr lang="es-ES" sz="1800" b="1">
                <a:solidFill>
                  <a:schemeClr val="tx1"/>
                </a:solidFill>
                <a:latin typeface="+mj-lt"/>
              </a:endParaRPr>
            </a:p>
          </p:txBody>
        </p:sp>
        <p:grpSp>
          <p:nvGrpSpPr>
            <p:cNvPr id="18450" name="Grupo 12"/>
            <p:cNvGrpSpPr>
              <a:grpSpLocks/>
            </p:cNvGrpSpPr>
            <p:nvPr/>
          </p:nvGrpSpPr>
          <p:grpSpPr bwMode="auto">
            <a:xfrm>
              <a:off x="1673" y="1390"/>
              <a:ext cx="666" cy="183"/>
              <a:chOff x="930" y="1797"/>
              <a:chExt cx="363" cy="91"/>
            </a:xfrm>
          </p:grpSpPr>
          <p:sp>
            <p:nvSpPr>
              <p:cNvPr id="18452" name="Línea 13"/>
              <p:cNvSpPr>
                <a:spLocks noChangeShapeType="1"/>
              </p:cNvSpPr>
              <p:nvPr/>
            </p:nvSpPr>
            <p:spPr bwMode="auto">
              <a:xfrm>
                <a:off x="930" y="1797"/>
                <a:ext cx="36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AR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18453" name="Línea 14"/>
              <p:cNvSpPr>
                <a:spLocks noChangeShapeType="1"/>
              </p:cNvSpPr>
              <p:nvPr/>
            </p:nvSpPr>
            <p:spPr bwMode="auto">
              <a:xfrm flipH="1">
                <a:off x="930" y="1888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AR">
                  <a:solidFill>
                    <a:schemeClr val="tx1"/>
                  </a:solidFill>
                  <a:latin typeface="+mj-lt"/>
                </a:endParaRPr>
              </a:p>
            </p:txBody>
          </p:sp>
        </p:grpSp>
        <p:sp>
          <p:nvSpPr>
            <p:cNvPr id="18451" name="Línea 15"/>
            <p:cNvSpPr>
              <a:spLocks noChangeShapeType="1"/>
            </p:cNvSpPr>
            <p:nvPr/>
          </p:nvSpPr>
          <p:spPr bwMode="auto">
            <a:xfrm>
              <a:off x="3340" y="1480"/>
              <a:ext cx="66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AR">
                <a:solidFill>
                  <a:schemeClr val="tx1"/>
                </a:solidFill>
                <a:latin typeface="+mj-lt"/>
              </a:endParaRPr>
            </a:p>
          </p:txBody>
        </p:sp>
      </p:grpSp>
      <p:pic>
        <p:nvPicPr>
          <p:cNvPr id="25618" name="Imagen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3" y="2887663"/>
            <a:ext cx="3455987" cy="1592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7" name="Cuadro de texto 19"/>
          <p:cNvSpPr txBox="1">
            <a:spLocks noChangeArrowheads="1"/>
          </p:cNvSpPr>
          <p:nvPr/>
        </p:nvSpPr>
        <p:spPr bwMode="auto">
          <a:xfrm>
            <a:off x="5651500" y="4005263"/>
            <a:ext cx="244951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AR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621" name="Rectángulo 21"/>
          <p:cNvSpPr>
            <a:spLocks noChangeArrowheads="1"/>
          </p:cNvSpPr>
          <p:nvPr/>
        </p:nvSpPr>
        <p:spPr bwMode="auto">
          <a:xfrm>
            <a:off x="250825" y="5107971"/>
            <a:ext cx="4135491" cy="15696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s-AR" b="1" i="1">
                <a:solidFill>
                  <a:schemeClr val="tx1"/>
                </a:solidFill>
                <a:latin typeface="+mj-lt"/>
              </a:rPr>
              <a:t>V</a:t>
            </a:r>
            <a:r>
              <a:rPr lang="es-AR" b="1" i="1" baseline="-25000">
                <a:solidFill>
                  <a:schemeClr val="tx1"/>
                </a:solidFill>
                <a:latin typeface="+mj-lt"/>
              </a:rPr>
              <a:t>0</a:t>
            </a:r>
            <a:r>
              <a:rPr lang="es-AR" i="1">
                <a:solidFill>
                  <a:schemeClr val="tx1"/>
                </a:solidFill>
                <a:latin typeface="+mj-lt"/>
              </a:rPr>
              <a:t>=     </a:t>
            </a:r>
            <a:r>
              <a:rPr lang="es-AR" sz="2000" i="1">
                <a:solidFill>
                  <a:schemeClr val="tx1"/>
                </a:solidFill>
                <a:latin typeface="+mj-lt"/>
              </a:rPr>
              <a:t>Velocidad inicial de la reacción</a:t>
            </a:r>
            <a:endParaRPr lang="es-ES" sz="200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es-AR" b="1" i="1">
                <a:solidFill>
                  <a:schemeClr val="tx1"/>
                </a:solidFill>
                <a:latin typeface="+mj-lt"/>
              </a:rPr>
              <a:t>Vmáx</a:t>
            </a:r>
            <a:r>
              <a:rPr lang="es-AR" i="1">
                <a:solidFill>
                  <a:schemeClr val="tx1"/>
                </a:solidFill>
                <a:latin typeface="+mj-lt"/>
              </a:rPr>
              <a:t>= </a:t>
            </a:r>
            <a:r>
              <a:rPr lang="es-AR" sz="2000" i="1">
                <a:solidFill>
                  <a:schemeClr val="tx1"/>
                </a:solidFill>
                <a:latin typeface="+mj-lt"/>
              </a:rPr>
              <a:t>Velocidad Máxima</a:t>
            </a:r>
            <a:endParaRPr lang="es-ES" sz="200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es-AR" b="1" i="1">
                <a:solidFill>
                  <a:schemeClr val="tx1"/>
                </a:solidFill>
                <a:latin typeface="+mj-lt"/>
              </a:rPr>
              <a:t>Km</a:t>
            </a:r>
            <a:r>
              <a:rPr lang="es-AR" i="1">
                <a:solidFill>
                  <a:schemeClr val="tx1"/>
                </a:solidFill>
                <a:latin typeface="+mj-lt"/>
              </a:rPr>
              <a:t>=   </a:t>
            </a:r>
            <a:r>
              <a:rPr lang="es-AR" sz="2000" i="1">
                <a:solidFill>
                  <a:schemeClr val="tx1"/>
                </a:solidFill>
                <a:latin typeface="+mj-lt"/>
              </a:rPr>
              <a:t>constante de Michaelis</a:t>
            </a:r>
            <a:endParaRPr lang="es-ES" sz="200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es-AR" b="1" i="1">
                <a:solidFill>
                  <a:schemeClr val="tx1"/>
                </a:solidFill>
                <a:latin typeface="+mj-lt"/>
              </a:rPr>
              <a:t>[S]</a:t>
            </a:r>
            <a:r>
              <a:rPr lang="es-AR" i="1">
                <a:solidFill>
                  <a:schemeClr val="tx1"/>
                </a:solidFill>
                <a:latin typeface="+mj-lt"/>
              </a:rPr>
              <a:t>=   </a:t>
            </a:r>
            <a:r>
              <a:rPr lang="es-AR" sz="2000" i="1">
                <a:solidFill>
                  <a:schemeClr val="tx1"/>
                </a:solidFill>
                <a:latin typeface="+mj-lt"/>
              </a:rPr>
              <a:t>concentración del sustrato</a:t>
            </a:r>
          </a:p>
        </p:txBody>
      </p:sp>
      <p:pic>
        <p:nvPicPr>
          <p:cNvPr id="25622" name="Imagen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349500"/>
            <a:ext cx="3821112" cy="30527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1 CuadroTexto"/>
          <p:cNvSpPr txBox="1">
            <a:spLocks noChangeArrowheads="1"/>
          </p:cNvSpPr>
          <p:nvPr/>
        </p:nvSpPr>
        <p:spPr bwMode="auto">
          <a:xfrm>
            <a:off x="6488148" y="2020888"/>
            <a:ext cx="2389116" cy="36933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800">
                <a:solidFill>
                  <a:schemeClr val="tx1"/>
                </a:solidFill>
                <a:latin typeface="+mj-lt"/>
              </a:rPr>
              <a:t>Reacción de orden cero</a:t>
            </a:r>
            <a:endParaRPr lang="es-AR" sz="180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8441" name="3 Conector angular"/>
          <p:cNvCxnSpPr>
            <a:cxnSpLocks noChangeShapeType="1"/>
          </p:cNvCxnSpPr>
          <p:nvPr/>
        </p:nvCxnSpPr>
        <p:spPr bwMode="auto">
          <a:xfrm rot="16200000" flipH="1">
            <a:off x="7940676" y="2405062"/>
            <a:ext cx="608012" cy="576263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2" name="4 Rectángulo"/>
          <p:cNvSpPr>
            <a:spLocks noChangeArrowheads="1"/>
          </p:cNvSpPr>
          <p:nvPr/>
        </p:nvSpPr>
        <p:spPr bwMode="auto">
          <a:xfrm>
            <a:off x="6611176" y="4259263"/>
            <a:ext cx="2173223" cy="36933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s-AR" sz="1800">
                <a:solidFill>
                  <a:schemeClr val="tx1"/>
                </a:solidFill>
                <a:latin typeface="+mj-lt"/>
              </a:rPr>
              <a:t>Reacción de 1° orden</a:t>
            </a:r>
          </a:p>
        </p:txBody>
      </p:sp>
      <p:pic>
        <p:nvPicPr>
          <p:cNvPr id="18443" name="Imagen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88" y="4275138"/>
            <a:ext cx="1042987" cy="268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64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VIAS METABÓLICAS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dirty="0" smtClean="0"/>
              <a:t>Las transformaciones metabólicas se realizan a través de series de reacciones catalizadas por enzimas, ordenadas en una secuencia definida, llamadas </a:t>
            </a:r>
            <a:r>
              <a:rPr lang="es-AR" b="1" u="sng" dirty="0" smtClean="0"/>
              <a:t>VÍAS METABÓLICAS</a:t>
            </a:r>
            <a:r>
              <a:rPr lang="es-AR" dirty="0" smtClean="0"/>
              <a:t>.</a:t>
            </a:r>
          </a:p>
          <a:p>
            <a:r>
              <a:rPr lang="es-AR" dirty="0" smtClean="0"/>
              <a:t>Cada una de estas convierte un </a:t>
            </a:r>
            <a:r>
              <a:rPr lang="es-AR" b="1" dirty="0" smtClean="0"/>
              <a:t>precursor o sustrato inicial</a:t>
            </a:r>
            <a:r>
              <a:rPr lang="es-AR" dirty="0" smtClean="0"/>
              <a:t> en un </a:t>
            </a:r>
            <a:r>
              <a:rPr lang="es-AR" b="1" dirty="0" smtClean="0"/>
              <a:t>producto final</a:t>
            </a:r>
            <a:r>
              <a:rPr lang="es-AR" dirty="0" smtClean="0"/>
              <a:t>.</a:t>
            </a:r>
          </a:p>
          <a:p>
            <a:r>
              <a:rPr lang="es-AR" dirty="0" smtClean="0"/>
              <a:t>Cada uno de los productos intermedios se denominan </a:t>
            </a:r>
            <a:r>
              <a:rPr lang="es-AR" b="1" dirty="0" smtClean="0"/>
              <a:t>metabolitos</a:t>
            </a:r>
            <a:r>
              <a:rPr lang="es-AR" dirty="0" smtClean="0"/>
              <a:t>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73286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0825" y="692150"/>
            <a:ext cx="8642350" cy="4586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La ecuación de Michaelis- Menten puede ser transformada algebraicamente en ecuaciones utilizables para la determinación práctica del valor de Km.</a:t>
            </a:r>
          </a:p>
          <a:p>
            <a:pPr>
              <a:defRPr/>
            </a:pPr>
            <a:endParaRPr lang="es-MX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Es decir, transformamos matemáticamente una curva hiperbólica en una recta.</a:t>
            </a:r>
          </a:p>
          <a:p>
            <a:pPr>
              <a:defRPr/>
            </a:pPr>
            <a:endParaRPr lang="es-MX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Al invertir la ecuación de Michaelis- Menten se obtiene la ecuación de una recta llamada:</a:t>
            </a:r>
          </a:p>
          <a:p>
            <a:pPr>
              <a:defRPr/>
            </a:pPr>
            <a:endParaRPr lang="es-MX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>
              <a:defRPr/>
            </a:pPr>
            <a:r>
              <a:rPr lang="es-AR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LINEWEAVER-BURK</a:t>
            </a:r>
          </a:p>
          <a:p>
            <a:pPr>
              <a:defRPr/>
            </a:pPr>
            <a:endParaRPr lang="es-A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94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ángulo 5"/>
          <p:cNvSpPr>
            <a:spLocks noChangeArrowheads="1"/>
          </p:cNvSpPr>
          <p:nvPr/>
        </p:nvSpPr>
        <p:spPr bwMode="auto">
          <a:xfrm>
            <a:off x="1619250" y="258297"/>
            <a:ext cx="51069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s-AR" sz="2800" dirty="0">
                <a:solidFill>
                  <a:schemeClr val="tx1"/>
                </a:solidFill>
                <a:latin typeface="Calibri" panose="020F0502020204030204" pitchFamily="34" charset="0"/>
              </a:rPr>
              <a:t>ECUACIÓN DE LINEWEAVER-BURK</a:t>
            </a:r>
          </a:p>
        </p:txBody>
      </p:sp>
      <p:pic>
        <p:nvPicPr>
          <p:cNvPr id="27654" name="Imagen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125538"/>
            <a:ext cx="48260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Imagen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4"/>
          <a:stretch>
            <a:fillRect/>
          </a:stretch>
        </p:blipFill>
        <p:spPr bwMode="auto">
          <a:xfrm>
            <a:off x="5651500" y="2997200"/>
            <a:ext cx="32829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 de texto 25"/>
          <p:cNvSpPr txBox="1">
            <a:spLocks noChangeArrowheads="1"/>
          </p:cNvSpPr>
          <p:nvPr/>
        </p:nvSpPr>
        <p:spPr bwMode="auto">
          <a:xfrm>
            <a:off x="71438" y="3016250"/>
            <a:ext cx="5184775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b="1">
                <a:solidFill>
                  <a:schemeClr val="tx1"/>
                </a:solidFill>
                <a:latin typeface="Calibri" panose="020F0502020204030204" pitchFamily="34" charset="0"/>
              </a:rPr>
              <a:t>Ordenada al origen = 1/V</a:t>
            </a:r>
            <a:r>
              <a:rPr lang="es-ES" b="1" baseline="-25000">
                <a:solidFill>
                  <a:schemeClr val="tx1"/>
                </a:solidFill>
                <a:latin typeface="Calibri" panose="020F0502020204030204" pitchFamily="34" charset="0"/>
              </a:rPr>
              <a:t>máx</a:t>
            </a:r>
            <a:r>
              <a:rPr lang="es-ES" b="1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8" name="Cuadro de texto 27"/>
          <p:cNvSpPr txBox="1">
            <a:spLocks noChangeArrowheads="1"/>
          </p:cNvSpPr>
          <p:nvPr/>
        </p:nvSpPr>
        <p:spPr bwMode="auto">
          <a:xfrm>
            <a:off x="147638" y="3686175"/>
            <a:ext cx="5113337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b="1">
                <a:solidFill>
                  <a:schemeClr val="tx1"/>
                </a:solidFill>
                <a:latin typeface="Calibri" panose="020F0502020204030204" pitchFamily="34" charset="0"/>
              </a:rPr>
              <a:t>Intersección c/eje x = - 1/K</a:t>
            </a:r>
            <a:r>
              <a:rPr lang="es-ES" b="1" baseline="-25000">
                <a:solidFill>
                  <a:schemeClr val="tx1"/>
                </a:solidFill>
                <a:latin typeface="Calibri" panose="020F0502020204030204" pitchFamily="34" charset="0"/>
              </a:rPr>
              <a:t>m</a:t>
            </a:r>
            <a:endParaRPr lang="es-ES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9688" y="4365625"/>
            <a:ext cx="550862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El valor de km guarda relación inversa con la afinidad de la </a:t>
            </a:r>
          </a:p>
          <a:p>
            <a:pPr>
              <a:defRPr/>
            </a:pP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</a:rPr>
              <a:t>E por el S</a:t>
            </a:r>
            <a:r>
              <a:rPr lang="es-MX" dirty="0">
                <a:solidFill>
                  <a:schemeClr val="tx1"/>
                </a:solidFill>
                <a:latin typeface="Calibri" panose="020F0502020204030204" pitchFamily="34" charset="0"/>
                <a:sym typeface="Wingdings" pitchFamily="2" charset="2"/>
              </a:rPr>
              <a:t></a:t>
            </a:r>
          </a:p>
          <a:p>
            <a:pPr>
              <a:defRPr/>
            </a:pPr>
            <a:endParaRPr lang="es-MX" dirty="0">
              <a:solidFill>
                <a:schemeClr val="tx1"/>
              </a:solidFill>
              <a:latin typeface="Calibri" panose="020F0502020204030204" pitchFamily="34" charset="0"/>
              <a:sym typeface="Wingdings" pitchFamily="2" charset="2"/>
            </a:endParaRPr>
          </a:p>
          <a:p>
            <a:pPr>
              <a:defRPr/>
            </a:pPr>
            <a:r>
              <a:rPr lang="es-MX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sym typeface="Wingdings" pitchFamily="2" charset="2"/>
              </a:rPr>
              <a:t>A MAYOR AFINIDAD, </a:t>
            </a:r>
          </a:p>
          <a:p>
            <a:pPr>
              <a:defRPr/>
            </a:pPr>
            <a:r>
              <a:rPr lang="es-MX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sym typeface="Wingdings" pitchFamily="2" charset="2"/>
              </a:rPr>
              <a:t>MENOR VALOR DE Km</a:t>
            </a:r>
            <a:endParaRPr lang="es-AR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7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9388" y="260350"/>
            <a:ext cx="8569325" cy="4467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Los valores de Km y Vmax de una enzima se determinan experimentalmente.</a:t>
            </a:r>
          </a:p>
          <a:p>
            <a:pPr algn="l">
              <a:lnSpc>
                <a:spcPct val="150000"/>
              </a:lnSpc>
              <a:defRPr/>
            </a:pPr>
            <a:endParaRPr lang="es-MX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Midiendo las velocidades iniciales de reacción a diferentes [S].</a:t>
            </a:r>
          </a:p>
          <a:p>
            <a:pPr algn="l">
              <a:lnSpc>
                <a:spcPct val="150000"/>
              </a:lnSpc>
              <a:defRPr/>
            </a:pPr>
            <a:endParaRPr lang="es-MX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Esta representación de dobles recíprocas tiene la ventaja de permitir una determinación </a:t>
            </a:r>
            <a:r>
              <a:rPr lang="es-MX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más 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precisa de Vmax, valor que solo puede obtenerse a partir de la fórmula de Vo frente a [S].</a:t>
            </a:r>
            <a:endParaRPr lang="es-AR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3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68313" y="188913"/>
            <a:ext cx="8424862" cy="48320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800" b="1" dirty="0">
                <a:solidFill>
                  <a:schemeClr val="tx1"/>
                </a:solidFill>
                <a:latin typeface="Book Antiqua" panose="02040602050305030304" pitchFamily="18" charset="0"/>
              </a:rPr>
              <a:t>INHIBIDORES </a:t>
            </a:r>
            <a:r>
              <a:rPr lang="es-MX" sz="28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ENZIMÁTICOS</a:t>
            </a:r>
          </a:p>
          <a:p>
            <a:pPr>
              <a:defRPr/>
            </a:pPr>
            <a:endParaRPr lang="es-MX" sz="28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l">
              <a:buFont typeface="Arial" pitchFamily="34" charset="0"/>
              <a:buChar char="•"/>
              <a:defRPr/>
            </a:pPr>
            <a:endParaRPr lang="es-MX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 algn="l">
              <a:buFont typeface="Arial" pitchFamily="34" charset="0"/>
              <a:buChar char="•"/>
              <a:defRPr/>
            </a:pPr>
            <a:r>
              <a:rPr lang="es-MX" b="1" dirty="0">
                <a:solidFill>
                  <a:schemeClr val="tx1"/>
                </a:solidFill>
                <a:latin typeface="Book Antiqua" panose="02040602050305030304" pitchFamily="18" charset="0"/>
              </a:rPr>
              <a:t>Agentes químicos que inhiben la acción catalítica de enzimas.</a:t>
            </a:r>
          </a:p>
          <a:p>
            <a:pPr algn="l">
              <a:defRPr/>
            </a:pPr>
            <a:endParaRPr lang="es-MX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l">
              <a:buFont typeface="Arial" pitchFamily="34" charset="0"/>
              <a:buChar char="•"/>
              <a:defRPr/>
            </a:pPr>
            <a:r>
              <a:rPr lang="es-MX" b="1" dirty="0">
                <a:solidFill>
                  <a:schemeClr val="tx1"/>
                </a:solidFill>
                <a:latin typeface="Book Antiqua" panose="02040602050305030304" pitchFamily="18" charset="0"/>
              </a:rPr>
              <a:t>Algunos ejercen su acción uniéndose a sitios o grupos funcionales esenciales de la E.</a:t>
            </a:r>
          </a:p>
          <a:p>
            <a:pPr algn="l">
              <a:defRPr/>
            </a:pPr>
            <a:endParaRPr lang="es-MX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l">
              <a:buFont typeface="Arial" pitchFamily="34" charset="0"/>
              <a:buChar char="•"/>
              <a:defRPr/>
            </a:pPr>
            <a:r>
              <a:rPr lang="es-MX" b="1" dirty="0">
                <a:solidFill>
                  <a:schemeClr val="tx1"/>
                </a:solidFill>
                <a:latin typeface="Book Antiqua" panose="02040602050305030304" pitchFamily="18" charset="0"/>
              </a:rPr>
              <a:t>Estas sustancias son de gran utilidad para estudiar algunos aspectos de la acción enzimática.</a:t>
            </a:r>
          </a:p>
          <a:p>
            <a:pPr algn="l">
              <a:defRPr/>
            </a:pPr>
            <a:endParaRPr lang="es-MX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l">
              <a:buFont typeface="Arial" pitchFamily="34" charset="0"/>
              <a:buChar char="•"/>
              <a:defRPr/>
            </a:pPr>
            <a:r>
              <a:rPr lang="es-MX" b="1" dirty="0">
                <a:solidFill>
                  <a:schemeClr val="tx1"/>
                </a:solidFill>
                <a:latin typeface="Book Antiqua" panose="02040602050305030304" pitchFamily="18" charset="0"/>
              </a:rPr>
              <a:t>Por ejemplo, que grupos funcionales son los que participan en la catálisis o son responsables de asegurar los requerimientos estructurales para la unión E-S.</a:t>
            </a:r>
          </a:p>
          <a:p>
            <a:pPr marL="342900" indent="-342900" algn="l">
              <a:buFont typeface="Arial" pitchFamily="34" charset="0"/>
              <a:buChar char="•"/>
              <a:defRPr/>
            </a:pPr>
            <a:endParaRPr lang="es-MX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l">
              <a:buFont typeface="Arial" pitchFamily="34" charset="0"/>
              <a:buChar char="•"/>
              <a:defRPr/>
            </a:pPr>
            <a:r>
              <a:rPr lang="es-MX" b="1" dirty="0">
                <a:solidFill>
                  <a:schemeClr val="tx1"/>
                </a:solidFill>
                <a:latin typeface="Book Antiqua" panose="02040602050305030304" pitchFamily="18" charset="0"/>
              </a:rPr>
              <a:t>La inhibición puede ser reversible o irreversible.</a:t>
            </a:r>
            <a:endParaRPr lang="es-AR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75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ángulo 5"/>
          <p:cNvSpPr>
            <a:spLocks noChangeArrowheads="1"/>
          </p:cNvSpPr>
          <p:nvPr/>
        </p:nvSpPr>
        <p:spPr bwMode="auto">
          <a:xfrm>
            <a:off x="611188" y="1925551"/>
            <a:ext cx="7659687" cy="366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endParaRPr lang="es-AR" sz="2800" b="1" u="sng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es-AR" sz="24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INHIBIDORES IRREVERSIBLES</a:t>
            </a:r>
          </a:p>
          <a:p>
            <a:pPr>
              <a:defRPr/>
            </a:pPr>
            <a:endParaRPr lang="es-ES" sz="2000" b="1" u="sng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l">
              <a:buFont typeface="Arial" pitchFamily="34" charset="0"/>
              <a:buChar char="•"/>
              <a:defRPr/>
            </a:pPr>
            <a:r>
              <a:rPr lang="es-ES_tradnl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Sustancias que producen un </a:t>
            </a:r>
            <a:r>
              <a:rPr lang="es-ES_tradnl" sz="20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cambio permanente en la molécula de</a:t>
            </a:r>
            <a:r>
              <a:rPr lang="es-ES_tradnl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s-ES_tradnl" sz="20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enzima</a:t>
            </a:r>
            <a:r>
              <a:rPr lang="es-ES_tradnl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. </a:t>
            </a:r>
          </a:p>
          <a:p>
            <a:pPr algn="l">
              <a:defRPr/>
            </a:pPr>
            <a:endParaRPr lang="es-ES_tradnl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l">
              <a:buFont typeface="Arial" pitchFamily="34" charset="0"/>
              <a:buChar char="•"/>
              <a:defRPr/>
            </a:pPr>
            <a:r>
              <a:rPr lang="es-AR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Producen </a:t>
            </a:r>
            <a:r>
              <a:rPr lang="es-ES_tradnl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un </a:t>
            </a:r>
            <a:r>
              <a:rPr lang="es-ES_tradnl" sz="20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deterioro </a:t>
            </a:r>
            <a:r>
              <a:rPr lang="es-ES_tradnl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de su capacidad catalítica.  </a:t>
            </a:r>
          </a:p>
          <a:p>
            <a:pPr algn="l">
              <a:defRPr/>
            </a:pPr>
            <a:endParaRPr lang="es-ES_tradnl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l">
              <a:buFont typeface="Arial" pitchFamily="34" charset="0"/>
              <a:buChar char="•"/>
              <a:defRPr/>
            </a:pPr>
            <a:r>
              <a:rPr lang="es-ES_tradnl" sz="2000" b="1" dirty="0">
                <a:solidFill>
                  <a:schemeClr val="tx1"/>
                </a:solidFill>
                <a:latin typeface="Book Antiqua" panose="02040602050305030304" pitchFamily="18" charset="0"/>
              </a:rPr>
              <a:t>Ej. Insecticidas, «inhibidores suicidas» (semejantes estructuralmente al S y ocupan el sitio activo, caso del allopurinol- xantina oxidasa como tratamiento de la Gota)</a:t>
            </a:r>
            <a:endParaRPr lang="es-ES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28678" name="Rectángulo 6"/>
          <p:cNvSpPr>
            <a:spLocks noChangeArrowheads="1"/>
          </p:cNvSpPr>
          <p:nvPr/>
        </p:nvSpPr>
        <p:spPr bwMode="auto">
          <a:xfrm>
            <a:off x="251520" y="590085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s-AR" sz="28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INHIBICIÓN DE LA ACTIVIDAD ENZIMÁTICA</a:t>
            </a:r>
          </a:p>
        </p:txBody>
      </p:sp>
    </p:spTree>
    <p:extLst>
      <p:ext uri="{BB962C8B-B14F-4D97-AF65-F5344CB8AC3E}">
        <p14:creationId xmlns:p14="http://schemas.microsoft.com/office/powerpoint/2010/main" val="351951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ángulo 2"/>
          <p:cNvSpPr>
            <a:spLocks noChangeArrowheads="1"/>
          </p:cNvSpPr>
          <p:nvPr/>
        </p:nvSpPr>
        <p:spPr bwMode="auto">
          <a:xfrm>
            <a:off x="1774369" y="620713"/>
            <a:ext cx="5609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b="1" u="sng" dirty="0">
                <a:solidFill>
                  <a:srgbClr val="FF0000"/>
                </a:solidFill>
                <a:latin typeface="Calibri" panose="020F0502020204030204" pitchFamily="34" charset="0"/>
              </a:rPr>
              <a:t>INHIBIDORES REVERSIBLES COMPETITIVOS</a:t>
            </a:r>
            <a:endParaRPr lang="es-ES" b="1" u="sng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31747" name="Grupo 3"/>
          <p:cNvGrpSpPr>
            <a:grpSpLocks/>
          </p:cNvGrpSpPr>
          <p:nvPr/>
        </p:nvGrpSpPr>
        <p:grpSpPr bwMode="auto">
          <a:xfrm>
            <a:off x="322263" y="1773238"/>
            <a:ext cx="8642350" cy="3592512"/>
            <a:chOff x="158" y="1128"/>
            <a:chExt cx="5444" cy="2263"/>
          </a:xfrm>
        </p:grpSpPr>
        <p:pic>
          <p:nvPicPr>
            <p:cNvPr id="31748" name="Imagen 4" descr="siet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9" t="5565" r="2724" b="7985"/>
            <a:stretch>
              <a:fillRect/>
            </a:stretch>
          </p:blipFill>
          <p:spPr bwMode="auto">
            <a:xfrm>
              <a:off x="158" y="1128"/>
              <a:ext cx="5444" cy="2263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749" name="Imagen 5" descr="nuev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6" t="27539" r="95517" b="18167"/>
            <a:stretch>
              <a:fillRect/>
            </a:stretch>
          </p:blipFill>
          <p:spPr bwMode="auto">
            <a:xfrm>
              <a:off x="158" y="1661"/>
              <a:ext cx="137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0" name="Imagen 6" descr="nuev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9" t="24248" r="92775" b="70229"/>
            <a:stretch>
              <a:fillRect/>
            </a:stretch>
          </p:blipFill>
          <p:spPr bwMode="auto">
            <a:xfrm>
              <a:off x="340" y="1616"/>
              <a:ext cx="18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1" name="Imagen 7" descr="nuev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3" t="43065" r="92474" b="46561"/>
            <a:stretch>
              <a:fillRect/>
            </a:stretch>
          </p:blipFill>
          <p:spPr bwMode="auto">
            <a:xfrm>
              <a:off x="295" y="2114"/>
              <a:ext cx="227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7020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66738"/>
            <a:ext cx="7561262" cy="567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1" name="1 CuadroTexto"/>
          <p:cNvSpPr txBox="1">
            <a:spLocks noChangeArrowheads="1"/>
          </p:cNvSpPr>
          <p:nvPr/>
        </p:nvSpPr>
        <p:spPr bwMode="auto">
          <a:xfrm>
            <a:off x="6932613" y="2986088"/>
            <a:ext cx="14557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600" b="1">
                <a:solidFill>
                  <a:schemeClr val="tx1"/>
                </a:solidFill>
              </a:rPr>
              <a:t>Similitud </a:t>
            </a:r>
          </a:p>
          <a:p>
            <a:pPr eaLnBrk="1" hangingPunct="1"/>
            <a:r>
              <a:rPr lang="es-MX" sz="1600" b="1">
                <a:solidFill>
                  <a:schemeClr val="tx1"/>
                </a:solidFill>
              </a:rPr>
              <a:t>Estructural del I con el S</a:t>
            </a:r>
          </a:p>
          <a:p>
            <a:pPr eaLnBrk="1" hangingPunct="1"/>
            <a:endParaRPr lang="es-MX" sz="1600" b="1">
              <a:solidFill>
                <a:schemeClr val="tx1"/>
              </a:solidFill>
            </a:endParaRPr>
          </a:p>
          <a:p>
            <a:pPr eaLnBrk="1" hangingPunct="1"/>
            <a:r>
              <a:rPr lang="es-MX" sz="1600" b="1">
                <a:solidFill>
                  <a:schemeClr val="tx1"/>
                </a:solidFill>
              </a:rPr>
              <a:t>Ambos compiten por el sitio activo de E</a:t>
            </a:r>
            <a:endParaRPr lang="es-AR" sz="1600" b="1">
              <a:solidFill>
                <a:schemeClr val="tx1"/>
              </a:solidFill>
            </a:endParaRPr>
          </a:p>
        </p:txBody>
      </p:sp>
      <p:sp>
        <p:nvSpPr>
          <p:cNvPr id="32772" name="2 Rectángulo"/>
          <p:cNvSpPr>
            <a:spLocks noChangeArrowheads="1"/>
          </p:cNvSpPr>
          <p:nvPr/>
        </p:nvSpPr>
        <p:spPr bwMode="auto">
          <a:xfrm>
            <a:off x="2771775" y="5661025"/>
            <a:ext cx="2592388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2773" name="3 Rectángulo"/>
          <p:cNvSpPr>
            <a:spLocks noChangeArrowheads="1"/>
          </p:cNvSpPr>
          <p:nvPr/>
        </p:nvSpPr>
        <p:spPr bwMode="auto">
          <a:xfrm>
            <a:off x="5364163" y="5661025"/>
            <a:ext cx="460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2774" name="4 Rectángulo"/>
          <p:cNvSpPr>
            <a:spLocks noChangeArrowheads="1"/>
          </p:cNvSpPr>
          <p:nvPr/>
        </p:nvSpPr>
        <p:spPr bwMode="auto">
          <a:xfrm>
            <a:off x="5148263" y="5661025"/>
            <a:ext cx="360362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3984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3" y="565150"/>
            <a:ext cx="7777162" cy="58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3795" name="2 Conector recto de flecha"/>
          <p:cNvCxnSpPr>
            <a:cxnSpLocks noChangeShapeType="1"/>
          </p:cNvCxnSpPr>
          <p:nvPr/>
        </p:nvCxnSpPr>
        <p:spPr bwMode="auto">
          <a:xfrm flipH="1" flipV="1">
            <a:off x="4356100" y="3141663"/>
            <a:ext cx="287338" cy="3413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796" name="3 CuadroTexto"/>
          <p:cNvSpPr txBox="1">
            <a:spLocks noChangeArrowheads="1"/>
          </p:cNvSpPr>
          <p:nvPr/>
        </p:nvSpPr>
        <p:spPr bwMode="auto">
          <a:xfrm>
            <a:off x="2987675" y="3933825"/>
            <a:ext cx="1192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s-MX" sz="1400" b="1">
                <a:solidFill>
                  <a:schemeClr val="tx1"/>
                </a:solidFill>
              </a:rPr>
              <a:t>Semejanza </a:t>
            </a:r>
          </a:p>
          <a:p>
            <a:pPr eaLnBrk="1" hangingPunct="1"/>
            <a:r>
              <a:rPr lang="es-MX" sz="1400" b="1">
                <a:solidFill>
                  <a:schemeClr val="tx1"/>
                </a:solidFill>
              </a:rPr>
              <a:t>estructural</a:t>
            </a:r>
            <a:endParaRPr lang="es-AR" sz="14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2 Rectángulo"/>
          <p:cNvSpPr>
            <a:spLocks noChangeArrowheads="1"/>
          </p:cNvSpPr>
          <p:nvPr/>
        </p:nvSpPr>
        <p:spPr bwMode="auto">
          <a:xfrm>
            <a:off x="520700" y="476250"/>
            <a:ext cx="828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AR" sz="2400" b="1">
                <a:solidFill>
                  <a:schemeClr val="tx1"/>
                </a:solidFill>
                <a:latin typeface="Calibri" panose="020F0502020204030204" pitchFamily="34" charset="0"/>
              </a:rPr>
              <a:t>INHIBIDORES REVERSIBLES NO COMPETITIVOS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520700" y="1265238"/>
            <a:ext cx="8443913" cy="48320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s-MX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La unión S-E no esta afectada, porque el I se une a la E libre o al [ES].</a:t>
            </a:r>
          </a:p>
          <a:p>
            <a:pPr>
              <a:defRPr/>
            </a:pPr>
            <a:endParaRPr lang="es-MX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MX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Una vez formado el [ESI] la enzima se inactiva.</a:t>
            </a:r>
          </a:p>
          <a:p>
            <a:pPr>
              <a:defRPr/>
            </a:pPr>
            <a:endParaRPr lang="es-MX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MX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El valor de Km no se modifica, pues el S reacciona con la E igual que en ausencia del I.</a:t>
            </a:r>
          </a:p>
          <a:p>
            <a:pPr>
              <a:defRPr/>
            </a:pPr>
            <a:endParaRPr lang="es-MX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MX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Ejemplos: reactivos que se unen a grupos –SH de cisteína, indispensables para algunas enzimas, iones metálicos (Cu</a:t>
            </a:r>
            <a:r>
              <a:rPr lang="es-MX" sz="2000" b="1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2</a:t>
            </a:r>
            <a:r>
              <a:rPr lang="es-MX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+, Hg</a:t>
            </a:r>
            <a:r>
              <a:rPr lang="es-MX" sz="2000" b="1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2</a:t>
            </a:r>
            <a:r>
              <a:rPr lang="es-MX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+ y Ag</a:t>
            </a:r>
            <a:r>
              <a:rPr lang="es-MX" sz="2000" b="1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2</a:t>
            </a:r>
            <a:r>
              <a:rPr lang="es-MX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+).</a:t>
            </a:r>
          </a:p>
          <a:p>
            <a:pPr>
              <a:defRPr/>
            </a:pPr>
            <a:endParaRPr lang="es-MX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MX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Otros I se unen a los metales componentes de la E, por ejemplo: cianuro se une fuertemente al Fe de los citocromos, catalasas y así bloquean su actividad.</a:t>
            </a:r>
          </a:p>
          <a:p>
            <a:pPr>
              <a:defRPr/>
            </a:pPr>
            <a:endParaRPr lang="es-MX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endParaRPr lang="es-A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20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188913"/>
            <a:ext cx="4267200" cy="374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57650"/>
            <a:ext cx="8569325" cy="276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2" name="1 Rectángulo"/>
          <p:cNvSpPr>
            <a:spLocks noChangeArrowheads="1"/>
          </p:cNvSpPr>
          <p:nvPr/>
        </p:nvSpPr>
        <p:spPr bwMode="auto">
          <a:xfrm>
            <a:off x="4535488" y="188913"/>
            <a:ext cx="45720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INHIBIDORES REVERSIBLES  NO COMPETITIVOS</a:t>
            </a:r>
          </a:p>
          <a:p>
            <a:endParaRPr lang="es-AR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Se unen a la E en un sitio diferente al sitio activo</a:t>
            </a:r>
          </a:p>
          <a:p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Este tipo de inhibición no es revertida por aumento de la [S]</a:t>
            </a:r>
          </a:p>
        </p:txBody>
      </p:sp>
    </p:spTree>
    <p:extLst>
      <p:ext uri="{BB962C8B-B14F-4D97-AF65-F5344CB8AC3E}">
        <p14:creationId xmlns:p14="http://schemas.microsoft.com/office/powerpoint/2010/main" val="361786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VÍAS METABÓLICAS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r>
              <a:rPr lang="es-AR" dirty="0" smtClean="0"/>
              <a:t>El sustrato inicial por acción de una enzima específica, se convierte en un producto que sirve de sustrato para otra enzima de la reacción siguiente y así sucesivamente, hasta llegar al producto final, en una SECUENCIA LINEAL.</a:t>
            </a:r>
          </a:p>
          <a:p>
            <a:pPr marL="0" indent="0">
              <a:buNone/>
            </a:pPr>
            <a:r>
              <a:rPr lang="es-AR" dirty="0" smtClean="0"/>
              <a:t>		</a:t>
            </a:r>
          </a:p>
          <a:p>
            <a:pPr marL="0" indent="0">
              <a:buNone/>
            </a:pPr>
            <a:r>
              <a:rPr lang="es-AR" dirty="0" smtClean="0"/>
              <a:t>	A	B	C	D	E</a:t>
            </a:r>
          </a:p>
          <a:p>
            <a:endParaRPr lang="es-AR" dirty="0"/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1778972" y="443711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2725532" y="445270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>
            <a:off x="3591900" y="445270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>
            <a:off x="4551642" y="445270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1835696" y="4077072"/>
            <a:ext cx="400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a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2808251" y="4077072"/>
            <a:ext cx="323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b</a:t>
            </a:r>
            <a:endParaRPr lang="es-AR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739197" y="4077072"/>
            <a:ext cx="400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</a:t>
            </a:r>
            <a:endParaRPr lang="es-AR" dirty="0"/>
          </a:p>
        </p:txBody>
      </p:sp>
      <p:sp>
        <p:nvSpPr>
          <p:cNvPr id="18" name="17 CuadroTexto"/>
          <p:cNvSpPr txBox="1"/>
          <p:nvPr/>
        </p:nvSpPr>
        <p:spPr>
          <a:xfrm>
            <a:off x="4551642" y="4077072"/>
            <a:ext cx="400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d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50526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692150"/>
            <a:ext cx="7464425" cy="559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2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288" y="333375"/>
            <a:ext cx="8353425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2400" b="1" u="sng" dirty="0">
                <a:solidFill>
                  <a:schemeClr val="tx1"/>
                </a:solidFill>
                <a:latin typeface="Book Antiqua" panose="02040602050305030304" pitchFamily="18" charset="0"/>
              </a:rPr>
              <a:t>REGULACIÓN DE LA ACTIVIDAD ENZIMÁTICA</a:t>
            </a:r>
          </a:p>
          <a:p>
            <a:pPr algn="ctr">
              <a:defRPr/>
            </a:pPr>
            <a:endParaRPr lang="es-MX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ctr">
              <a:buFont typeface="Wingdings" pitchFamily="2" charset="2"/>
              <a:buChar char="Ø"/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La AE en las células se ajustan a las necesidades fisiológicas, cambiantes permanentemente.</a:t>
            </a:r>
          </a:p>
          <a:p>
            <a:pPr marL="342900" indent="-342900" algn="ctr">
              <a:buFont typeface="Wingdings" pitchFamily="2" charset="2"/>
              <a:buChar char="Ø"/>
              <a:defRPr/>
            </a:pPr>
            <a:endParaRPr lang="es-MX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ctr">
              <a:buFont typeface="Wingdings" pitchFamily="2" charset="2"/>
              <a:buChar char="Ø"/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A [S] bajas, la AE es proporcional a los niveles de S.</a:t>
            </a:r>
          </a:p>
          <a:p>
            <a:pPr marL="342900" indent="-342900" algn="ctr">
              <a:buFont typeface="Wingdings" pitchFamily="2" charset="2"/>
              <a:buChar char="Ø"/>
              <a:defRPr/>
            </a:pPr>
            <a:endParaRPr lang="es-MX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ctr">
              <a:buFont typeface="Wingdings" pitchFamily="2" charset="2"/>
              <a:buChar char="Ø"/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En condiciones fisiológicas, la [S] se encuentra por debajo o próxima al Km, así los niveles de S, determinarán la mayor o menor AE.</a:t>
            </a:r>
          </a:p>
          <a:p>
            <a:pPr marL="342900" indent="-342900" algn="ctr">
              <a:buFont typeface="Wingdings" pitchFamily="2" charset="2"/>
              <a:buChar char="Ø"/>
              <a:defRPr/>
            </a:pPr>
            <a:endParaRPr lang="es-MX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342900" indent="-342900" algn="ctr">
              <a:buFont typeface="Wingdings" pitchFamily="2" charset="2"/>
              <a:buChar char="Ø"/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A mayor [S] </a:t>
            </a: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  <a:sym typeface="Wingdings" pitchFamily="2" charset="2"/>
              </a:rPr>
              <a:t> mayor AE</a:t>
            </a:r>
          </a:p>
          <a:p>
            <a:pPr marL="342900" indent="-342900" algn="ctr">
              <a:buFont typeface="Wingdings" pitchFamily="2" charset="2"/>
              <a:buChar char="Ø"/>
              <a:defRPr/>
            </a:pPr>
            <a:endParaRPr lang="es-MX" sz="2400" b="1" dirty="0">
              <a:solidFill>
                <a:schemeClr val="tx1"/>
              </a:solidFill>
              <a:latin typeface="Book Antiqua" panose="02040602050305030304" pitchFamily="18" charset="0"/>
              <a:sym typeface="Wingdings" pitchFamily="2" charset="2"/>
            </a:endParaRPr>
          </a:p>
          <a:p>
            <a:pPr marL="342900" indent="-342900" algn="ctr">
              <a:buFont typeface="Wingdings" pitchFamily="2" charset="2"/>
              <a:buChar char="Ø"/>
              <a:defRPr/>
            </a:pPr>
            <a:r>
              <a:rPr lang="es-MX" sz="2400" b="1" dirty="0">
                <a:solidFill>
                  <a:schemeClr val="tx1"/>
                </a:solidFill>
                <a:latin typeface="Book Antiqua" panose="02040602050305030304" pitchFamily="18" charset="0"/>
                <a:sym typeface="Wingdings" pitchFamily="2" charset="2"/>
              </a:rPr>
              <a:t>La E que cataliza la primera etapa de una vía metabólica suele ser reguladora. </a:t>
            </a:r>
            <a:endParaRPr lang="es-AR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87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42888" y="44624"/>
            <a:ext cx="8569325" cy="66830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Los seres vivos han generado mecanismos para regular las rutas bioquímicas.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MX" b="1" u="sng" dirty="0">
                <a:solidFill>
                  <a:schemeClr val="tx1"/>
                </a:solidFill>
                <a:latin typeface="Calibri" panose="020F0502020204030204" pitchFamily="34" charset="0"/>
              </a:rPr>
              <a:t>La regulación es esencial por las siguientes razones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marL="901700" indent="-633413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	Mantenimiento de un estado ordenado 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  <a:sym typeface="Wingdings" pitchFamily="2" charset="2"/>
              </a:rPr>
              <a:t> no hay desperdicio de recursos.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  <a:p>
            <a:pPr marL="901700" indent="-633413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</a:rPr>
              <a:t>Conservación de la energía 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  <a:sym typeface="Wingdings" pitchFamily="2" charset="2"/>
              </a:rPr>
              <a:t> utilización de la </a:t>
            </a:r>
            <a:r>
              <a:rPr lang="es-MX" b="1" dirty="0" smtClean="0">
                <a:solidFill>
                  <a:schemeClr val="tx1"/>
                </a:solidFill>
                <a:latin typeface="Calibri" panose="020F0502020204030204" pitchFamily="34" charset="0"/>
                <a:sym typeface="Wingdings" pitchFamily="2" charset="2"/>
              </a:rPr>
              <a:t>E </a:t>
            </a: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  <a:sym typeface="Wingdings" pitchFamily="2" charset="2"/>
              </a:rPr>
              <a:t>suficiente en las células, para consumir los nutrientes según sus necesidades energéticas.</a:t>
            </a:r>
          </a:p>
          <a:p>
            <a:pPr marL="901700" indent="-633413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s-MX" b="1" dirty="0">
                <a:solidFill>
                  <a:schemeClr val="tx1"/>
                </a:solidFill>
                <a:latin typeface="Calibri" panose="020F0502020204030204" pitchFamily="34" charset="0"/>
                <a:sym typeface="Wingdings" pitchFamily="2" charset="2"/>
              </a:rPr>
              <a:t>Respuesta a variaciones ambientales son los ajustes rápidos que deben realizar las células (pH, [S], T°C), por su capacidad de aumentar o disminuir la velocidad de las reacciones específicas.</a:t>
            </a:r>
            <a:endParaRPr lang="es-AR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20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ángulo 3"/>
          <p:cNvSpPr>
            <a:spLocks noChangeArrowheads="1"/>
          </p:cNvSpPr>
          <p:nvPr/>
        </p:nvSpPr>
        <p:spPr bwMode="auto">
          <a:xfrm>
            <a:off x="2820736" y="188447"/>
            <a:ext cx="36501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s-AR" sz="28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ENZIMAS ALOSTÉRICAS</a:t>
            </a:r>
          </a:p>
        </p:txBody>
      </p:sp>
      <p:sp>
        <p:nvSpPr>
          <p:cNvPr id="55300" name="Rectángulo 4"/>
          <p:cNvSpPr>
            <a:spLocks noChangeArrowheads="1"/>
          </p:cNvSpPr>
          <p:nvPr/>
        </p:nvSpPr>
        <p:spPr bwMode="auto">
          <a:xfrm>
            <a:off x="33338" y="5387975"/>
            <a:ext cx="9110662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s-ES_tradnl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Moduladores, modificadores o efectores alostéricos 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s-ES_tradn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Positivos o negativos para la AE. </a:t>
            </a:r>
            <a:endParaRPr lang="es-ES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s-ES_tradn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Efector Homotrópico: el propio sustrato actúa como efector positivo.</a:t>
            </a:r>
            <a:endParaRPr lang="es-ES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s-ES_tradn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Efector Heterotrópico: efector diferente del sustrato.</a:t>
            </a:r>
          </a:p>
        </p:txBody>
      </p:sp>
      <p:sp>
        <p:nvSpPr>
          <p:cNvPr id="55301" name="Rectángulo 5"/>
          <p:cNvSpPr>
            <a:spLocks noChangeArrowheads="1"/>
          </p:cNvSpPr>
          <p:nvPr/>
        </p:nvSpPr>
        <p:spPr bwMode="auto">
          <a:xfrm>
            <a:off x="425450" y="758825"/>
            <a:ext cx="8280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s-ES_tradnl" sz="2400" b="1">
                <a:solidFill>
                  <a:schemeClr val="tx1"/>
                </a:solidFill>
                <a:latin typeface="Calibri" panose="020F0502020204030204" pitchFamily="34" charset="0"/>
              </a:rPr>
              <a:t>Regulación por retroinhibición o Feed- back negativo </a:t>
            </a:r>
          </a:p>
        </p:txBody>
      </p:sp>
      <p:pic>
        <p:nvPicPr>
          <p:cNvPr id="55302" name="Imagen 6" descr="once"/>
          <p:cNvPicPr>
            <a:picLocks noChangeAspect="1" noChangeArrowheads="1"/>
          </p:cNvPicPr>
          <p:nvPr/>
        </p:nvPicPr>
        <p:blipFill>
          <a:blip r:embed="rId2">
            <a:lum bright="-24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" t="19261" r="22539" b="14143"/>
          <a:stretch>
            <a:fillRect/>
          </a:stretch>
        </p:blipFill>
        <p:spPr bwMode="auto">
          <a:xfrm>
            <a:off x="322263" y="1425575"/>
            <a:ext cx="3889375" cy="216058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0" name="2 CuadroTexto"/>
          <p:cNvSpPr txBox="1">
            <a:spLocks noChangeArrowheads="1"/>
          </p:cNvSpPr>
          <p:nvPr/>
        </p:nvSpPr>
        <p:spPr bwMode="auto">
          <a:xfrm>
            <a:off x="4646613" y="1425575"/>
            <a:ext cx="43561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s-MX" sz="2000" b="1">
                <a:latin typeface="Calibri" panose="020F0502020204030204" pitchFamily="34" charset="0"/>
              </a:rPr>
              <a:t>Tanto la inhibición como la activación son reversibles.</a:t>
            </a:r>
          </a:p>
          <a:p>
            <a:pPr eaLnBrk="1" hangingPunct="1">
              <a:buFont typeface="Arial" charset="0"/>
              <a:buChar char="•"/>
            </a:pPr>
            <a:r>
              <a:rPr lang="es-MX" sz="2000" b="1">
                <a:latin typeface="Calibri" panose="020F0502020204030204" pitchFamily="34" charset="0"/>
              </a:rPr>
              <a:t>El agente modificador actúa uniéndose a la E en un sitio diferente al sitio catalítico</a:t>
            </a:r>
            <a:endParaRPr lang="es-AR" sz="2000" b="1">
              <a:latin typeface="Calibri" panose="020F0502020204030204" pitchFamily="34" charset="0"/>
            </a:endParaRPr>
          </a:p>
        </p:txBody>
      </p:sp>
      <p:sp>
        <p:nvSpPr>
          <p:cNvPr id="21511" name="3 CuadroTexto"/>
          <p:cNvSpPr txBox="1">
            <a:spLocks noChangeArrowheads="1"/>
          </p:cNvSpPr>
          <p:nvPr/>
        </p:nvSpPr>
        <p:spPr bwMode="auto">
          <a:xfrm>
            <a:off x="38100" y="3736975"/>
            <a:ext cx="48291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MX" sz="2000" b="1">
                <a:latin typeface="Calibri" panose="020F0502020204030204" pitchFamily="34" charset="0"/>
              </a:rPr>
              <a:t>Estas Enzimas Alostéricas, además del sitio catalítico, presentan otros sitios reguladores donde se unirán moléculas que actúan sobre su AE. </a:t>
            </a:r>
            <a:endParaRPr lang="es-AR" sz="2000" b="1">
              <a:latin typeface="Calibri" panose="020F0502020204030204" pitchFamily="34" charset="0"/>
            </a:endParaRPr>
          </a:p>
        </p:txBody>
      </p:sp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3543300"/>
            <a:ext cx="374332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77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  <p:bldP spid="5530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177800"/>
            <a:ext cx="4487863" cy="481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1 CuadroTexto"/>
          <p:cNvSpPr txBox="1">
            <a:spLocks noChangeArrowheads="1"/>
          </p:cNvSpPr>
          <p:nvPr/>
        </p:nvSpPr>
        <p:spPr bwMode="auto">
          <a:xfrm>
            <a:off x="281263" y="4622800"/>
            <a:ext cx="4506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MX" b="1">
                <a:latin typeface="+mj-lt"/>
              </a:rPr>
              <a:t>Modifican la conformación de la E</a:t>
            </a:r>
            <a:endParaRPr lang="es-AR" b="1">
              <a:latin typeface="+mj-lt"/>
            </a:endParaRPr>
          </a:p>
        </p:txBody>
      </p:sp>
      <p:sp>
        <p:nvSpPr>
          <p:cNvPr id="22532" name="2 CuadroTexto"/>
          <p:cNvSpPr txBox="1">
            <a:spLocks noChangeArrowheads="1"/>
          </p:cNvSpPr>
          <p:nvPr/>
        </p:nvSpPr>
        <p:spPr bwMode="auto">
          <a:xfrm>
            <a:off x="5109750" y="1080534"/>
            <a:ext cx="39512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eaLnBrk="1" hangingPunct="1"/>
            <a:r>
              <a:rPr lang="es-MX" b="1" dirty="0">
                <a:latin typeface="+mj-lt"/>
              </a:rPr>
              <a:t>Los moduladores </a:t>
            </a:r>
            <a:r>
              <a:rPr lang="es-MX" b="1" dirty="0" err="1">
                <a:latin typeface="+mj-lt"/>
              </a:rPr>
              <a:t>alostéricos</a:t>
            </a:r>
            <a:r>
              <a:rPr lang="es-MX" b="1" dirty="0">
                <a:latin typeface="+mj-lt"/>
              </a:rPr>
              <a:t> (-) no deben ser confundidos con los Inhibidores</a:t>
            </a:r>
            <a:r>
              <a:rPr lang="es-MX" b="1" dirty="0" smtClean="0">
                <a:latin typeface="+mj-lt"/>
              </a:rPr>
              <a:t>.</a:t>
            </a:r>
            <a:endParaRPr lang="es-MX" b="1" dirty="0">
              <a:latin typeface="+mj-lt"/>
            </a:endParaRPr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3419475"/>
            <a:ext cx="28575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3" y="3571875"/>
            <a:ext cx="28575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3" y="3724275"/>
            <a:ext cx="28575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141663"/>
            <a:ext cx="3946525" cy="354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7" name="1 CuadroTexto"/>
          <p:cNvSpPr txBox="1">
            <a:spLocks noChangeArrowheads="1"/>
          </p:cNvSpPr>
          <p:nvPr/>
        </p:nvSpPr>
        <p:spPr bwMode="auto">
          <a:xfrm>
            <a:off x="5107279" y="3719513"/>
            <a:ext cx="7868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MX" sz="1400" b="1">
                <a:latin typeface="+mj-lt"/>
              </a:rPr>
              <a:t>Forma T</a:t>
            </a:r>
            <a:endParaRPr lang="es-AR" sz="1400" b="1">
              <a:latin typeface="+mj-lt"/>
            </a:endParaRPr>
          </a:p>
        </p:txBody>
      </p:sp>
      <p:sp>
        <p:nvSpPr>
          <p:cNvPr id="22538" name="2 CuadroTexto"/>
          <p:cNvSpPr txBox="1">
            <a:spLocks noChangeArrowheads="1"/>
          </p:cNvSpPr>
          <p:nvPr/>
        </p:nvSpPr>
        <p:spPr bwMode="auto">
          <a:xfrm>
            <a:off x="5069117" y="5373688"/>
            <a:ext cx="7996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MX" sz="1400" b="1">
                <a:latin typeface="+mj-lt"/>
              </a:rPr>
              <a:t>Forma R</a:t>
            </a:r>
            <a:endParaRPr lang="es-AR" sz="1400" b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6414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ángulo 2"/>
          <p:cNvSpPr>
            <a:spLocks noChangeArrowheads="1"/>
          </p:cNvSpPr>
          <p:nvPr/>
        </p:nvSpPr>
        <p:spPr bwMode="auto">
          <a:xfrm>
            <a:off x="1192863" y="180509"/>
            <a:ext cx="6766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s-AR" sz="2800" b="1">
                <a:solidFill>
                  <a:schemeClr val="tx1"/>
                </a:solidFill>
                <a:latin typeface="Calibri" panose="020F0502020204030204" pitchFamily="34" charset="0"/>
              </a:rPr>
              <a:t>REGULACIÓN DE LA ACTIVIDAD ENZIMÁTICA</a:t>
            </a:r>
          </a:p>
        </p:txBody>
      </p:sp>
      <p:sp>
        <p:nvSpPr>
          <p:cNvPr id="54275" name="Rectángulo 3"/>
          <p:cNvSpPr>
            <a:spLocks noChangeArrowheads="1"/>
          </p:cNvSpPr>
          <p:nvPr/>
        </p:nvSpPr>
        <p:spPr bwMode="auto">
          <a:xfrm>
            <a:off x="209550" y="735013"/>
            <a:ext cx="8763000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s-AR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ENZIMAS ALOSTÉRICAS</a:t>
            </a:r>
          </a:p>
          <a:p>
            <a:pPr algn="ctr"/>
            <a:r>
              <a:rPr lang="es-AR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Modificación enzimática inmediata</a:t>
            </a:r>
            <a:r>
              <a:rPr lang="es-ES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  <a:p>
            <a:pPr algn="ctr"/>
            <a:r>
              <a:rPr lang="es-ES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Curvas sigmoideas: las enzimas con este tipo de cinética </a:t>
            </a:r>
          </a:p>
          <a:p>
            <a:pPr algn="ctr"/>
            <a:r>
              <a:rPr lang="es-ES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pueden regular la [S]</a:t>
            </a:r>
            <a:endParaRPr lang="es-AR" sz="24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4276" name="Imagen 4" descr="diez01"/>
          <p:cNvPicPr>
            <a:picLocks noChangeAspect="1" noChangeArrowheads="1"/>
          </p:cNvPicPr>
          <p:nvPr/>
        </p:nvPicPr>
        <p:blipFill>
          <a:blip r:embed="rId2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" t="5869" r="5882" b="48541"/>
          <a:stretch>
            <a:fillRect/>
          </a:stretch>
        </p:blipFill>
        <p:spPr bwMode="auto">
          <a:xfrm>
            <a:off x="209550" y="2613025"/>
            <a:ext cx="3887788" cy="39116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0" y="2613025"/>
            <a:ext cx="4545013" cy="340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212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65100"/>
            <a:ext cx="7129463" cy="646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077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47700"/>
            <a:ext cx="7704138" cy="577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34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ángulo 2"/>
          <p:cNvSpPr>
            <a:spLocks noChangeArrowheads="1"/>
          </p:cNvSpPr>
          <p:nvPr/>
        </p:nvSpPr>
        <p:spPr bwMode="auto">
          <a:xfrm>
            <a:off x="1203182" y="186859"/>
            <a:ext cx="6766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s-A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REGULACIÓN DE LA ACTIVIDAD ENZIMÁTICA</a:t>
            </a:r>
          </a:p>
        </p:txBody>
      </p:sp>
      <p:sp>
        <p:nvSpPr>
          <p:cNvPr id="53251" name="Rectángulo 3"/>
          <p:cNvSpPr>
            <a:spLocks noChangeArrowheads="1"/>
          </p:cNvSpPr>
          <p:nvPr/>
        </p:nvSpPr>
        <p:spPr bwMode="auto">
          <a:xfrm>
            <a:off x="1504014" y="707043"/>
            <a:ext cx="6240747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s-AR" sz="28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MODIFICACIÓN COVALENTE</a:t>
            </a:r>
          </a:p>
          <a:p>
            <a:pPr algn="ctr">
              <a:defRPr/>
            </a:pPr>
            <a:r>
              <a:rPr lang="es-AR" sz="2400" dirty="0">
                <a:solidFill>
                  <a:schemeClr val="tx1"/>
                </a:solidFill>
                <a:latin typeface="Calibri" panose="020F0502020204030204" pitchFamily="34" charset="0"/>
              </a:rPr>
              <a:t>(modificación enzimática inmediata o minutos</a:t>
            </a:r>
            <a:r>
              <a:rPr lang="es-ES" sz="24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s-AR" sz="2400" dirty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r>
              <a:rPr lang="es-ES" sz="2400" dirty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</a:p>
        </p:txBody>
      </p:sp>
      <p:sp>
        <p:nvSpPr>
          <p:cNvPr id="53252" name="Rectángulo 4"/>
          <p:cNvSpPr>
            <a:spLocks noChangeArrowheads="1"/>
          </p:cNvSpPr>
          <p:nvPr/>
        </p:nvSpPr>
        <p:spPr bwMode="auto">
          <a:xfrm>
            <a:off x="323850" y="1939925"/>
            <a:ext cx="4535488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s-AR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Adición o remoción de grupos fosfato sobre residuos de </a:t>
            </a:r>
            <a:r>
              <a:rPr lang="es-AR" sz="24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Serina</a:t>
            </a:r>
            <a:r>
              <a:rPr lang="es-AR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s-AR" sz="24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Treonina</a:t>
            </a:r>
            <a:r>
              <a:rPr lang="es-AR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 o Tirosina específicos de la enzima.</a:t>
            </a:r>
          </a:p>
        </p:txBody>
      </p:sp>
      <p:sp>
        <p:nvSpPr>
          <p:cNvPr id="53253" name="Rectángulo 5"/>
          <p:cNvSpPr>
            <a:spLocks noChangeArrowheads="1"/>
          </p:cNvSpPr>
          <p:nvPr/>
        </p:nvSpPr>
        <p:spPr bwMode="auto">
          <a:xfrm>
            <a:off x="230188" y="3866802"/>
            <a:ext cx="43561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s-AR" sz="2400" b="1" i="1" dirty="0">
                <a:solidFill>
                  <a:schemeClr val="tx1"/>
                </a:solidFill>
                <a:latin typeface="Calibri" panose="020F0502020204030204" pitchFamily="34" charset="0"/>
              </a:rPr>
              <a:t>Quinasas de proteínas   </a:t>
            </a: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familia de enzimas que catalizan reacciones de fosforilación utilizan como dador del grupo fosfato al </a:t>
            </a:r>
            <a:r>
              <a:rPr lang="es-AR" sz="2000" b="1" i="1" dirty="0">
                <a:solidFill>
                  <a:schemeClr val="tx1"/>
                </a:solidFill>
                <a:latin typeface="Calibri" panose="020F0502020204030204" pitchFamily="34" charset="0"/>
              </a:rPr>
              <a:t>ATP</a:t>
            </a: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53254" name="Rectángulo 6"/>
          <p:cNvSpPr>
            <a:spLocks noChangeArrowheads="1"/>
          </p:cNvSpPr>
          <p:nvPr/>
        </p:nvSpPr>
        <p:spPr bwMode="auto">
          <a:xfrm>
            <a:off x="323850" y="5478463"/>
            <a:ext cx="4262438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s-AR" sz="2400" b="1" i="1" dirty="0">
                <a:solidFill>
                  <a:schemeClr val="tx1"/>
                </a:solidFill>
                <a:latin typeface="Calibri" panose="020F0502020204030204" pitchFamily="34" charset="0"/>
              </a:rPr>
              <a:t>Fosfatasas de proteínas  </a:t>
            </a: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separan los grupos fosfatos de las enzimas </a:t>
            </a:r>
            <a:r>
              <a:rPr lang="es-AR" sz="20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fosforiladas</a:t>
            </a:r>
            <a:r>
              <a:rPr lang="es-A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es-ES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ctr" eaLnBrk="0" hangingPunct="0"/>
            <a:endParaRPr lang="es-ES" sz="2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pSp>
        <p:nvGrpSpPr>
          <p:cNvPr id="53255" name="Grupo 7"/>
          <p:cNvGrpSpPr>
            <a:grpSpLocks/>
          </p:cNvGrpSpPr>
          <p:nvPr/>
        </p:nvGrpSpPr>
        <p:grpSpPr bwMode="auto">
          <a:xfrm>
            <a:off x="5076056" y="1844675"/>
            <a:ext cx="3851275" cy="4752975"/>
            <a:chOff x="3334" y="1162"/>
            <a:chExt cx="2223" cy="2994"/>
          </a:xfrm>
        </p:grpSpPr>
        <p:sp>
          <p:nvSpPr>
            <p:cNvPr id="26632" name="Rectángulo 8"/>
            <p:cNvSpPr>
              <a:spLocks noChangeArrowheads="1"/>
            </p:cNvSpPr>
            <p:nvPr/>
          </p:nvSpPr>
          <p:spPr bwMode="auto">
            <a:xfrm>
              <a:off x="3334" y="1162"/>
              <a:ext cx="2223" cy="299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s-AR" sz="24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6633" name="Cuadro de texto 9"/>
            <p:cNvSpPr txBox="1">
              <a:spLocks noChangeArrowheads="1"/>
            </p:cNvSpPr>
            <p:nvPr/>
          </p:nvSpPr>
          <p:spPr bwMode="auto">
            <a:xfrm>
              <a:off x="4105" y="1570"/>
              <a:ext cx="7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AR" sz="1200" b="1">
                  <a:latin typeface="+mj-lt"/>
                </a:rPr>
                <a:t>QUINASA DE PROTEÍNAS</a:t>
              </a:r>
              <a:endParaRPr lang="es-ES" sz="1200" b="1">
                <a:latin typeface="+mj-lt"/>
              </a:endParaRPr>
            </a:p>
          </p:txBody>
        </p:sp>
        <p:grpSp>
          <p:nvGrpSpPr>
            <p:cNvPr id="26634" name="Grupo 10"/>
            <p:cNvGrpSpPr>
              <a:grpSpLocks/>
            </p:cNvGrpSpPr>
            <p:nvPr/>
          </p:nvGrpSpPr>
          <p:grpSpPr bwMode="auto">
            <a:xfrm>
              <a:off x="3696" y="1344"/>
              <a:ext cx="1837" cy="2803"/>
              <a:chOff x="6214" y="1344"/>
              <a:chExt cx="1837" cy="2803"/>
            </a:xfrm>
          </p:grpSpPr>
          <p:sp>
            <p:nvSpPr>
              <p:cNvPr id="26635" name="Cuadro de texto 11"/>
              <p:cNvSpPr txBox="1">
                <a:spLocks noChangeArrowheads="1"/>
              </p:cNvSpPr>
              <p:nvPr/>
            </p:nvSpPr>
            <p:spPr bwMode="auto">
              <a:xfrm>
                <a:off x="6410" y="1344"/>
                <a:ext cx="35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s-AR" sz="1400" b="1">
                    <a:latin typeface="+mj-lt"/>
                  </a:rPr>
                  <a:t>ATP</a:t>
                </a:r>
                <a:endParaRPr lang="es-ES" sz="1400" b="1">
                  <a:latin typeface="+mj-lt"/>
                </a:endParaRPr>
              </a:p>
            </p:txBody>
          </p:sp>
          <p:sp>
            <p:nvSpPr>
              <p:cNvPr id="26636" name="Cuadro de texto 12"/>
              <p:cNvSpPr txBox="1">
                <a:spLocks noChangeArrowheads="1"/>
              </p:cNvSpPr>
              <p:nvPr/>
            </p:nvSpPr>
            <p:spPr bwMode="auto">
              <a:xfrm>
                <a:off x="7505" y="1384"/>
                <a:ext cx="429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s-AR" sz="1400" b="1">
                    <a:latin typeface="+mj-lt"/>
                  </a:rPr>
                  <a:t>ADP</a:t>
                </a:r>
                <a:endParaRPr lang="es-ES" sz="1400" b="1">
                  <a:latin typeface="+mj-lt"/>
                </a:endParaRPr>
              </a:p>
            </p:txBody>
          </p:sp>
          <p:grpSp>
            <p:nvGrpSpPr>
              <p:cNvPr id="26637" name="Grupo 13"/>
              <p:cNvGrpSpPr>
                <a:grpSpLocks/>
              </p:cNvGrpSpPr>
              <p:nvPr/>
            </p:nvGrpSpPr>
            <p:grpSpPr bwMode="auto">
              <a:xfrm>
                <a:off x="6215" y="2496"/>
                <a:ext cx="859" cy="492"/>
                <a:chOff x="793" y="1661"/>
                <a:chExt cx="998" cy="559"/>
              </a:xfrm>
            </p:grpSpPr>
            <p:sp>
              <p:nvSpPr>
                <p:cNvPr id="26649" name="Cuadro de texto 14"/>
                <p:cNvSpPr txBox="1">
                  <a:spLocks noChangeArrowheads="1"/>
                </p:cNvSpPr>
                <p:nvPr/>
              </p:nvSpPr>
              <p:spPr bwMode="auto">
                <a:xfrm>
                  <a:off x="793" y="1661"/>
                  <a:ext cx="998" cy="33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s-AR" b="1">
                      <a:latin typeface="+mj-lt"/>
                    </a:rPr>
                    <a:t>ENZIMA</a:t>
                  </a:r>
                  <a:endParaRPr lang="es-ES" b="1">
                    <a:latin typeface="+mj-lt"/>
                  </a:endParaRPr>
                </a:p>
              </p:txBody>
            </p:sp>
            <p:sp>
              <p:nvSpPr>
                <p:cNvPr id="26650" name="Línea 15"/>
                <p:cNvSpPr>
                  <a:spLocks noChangeShapeType="1"/>
                </p:cNvSpPr>
                <p:nvPr/>
              </p:nvSpPr>
              <p:spPr bwMode="auto">
                <a:xfrm>
                  <a:off x="1111" y="1842"/>
                  <a:ext cx="0" cy="182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AR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26651" name="Cuadro de texto 16"/>
                <p:cNvSpPr txBox="1">
                  <a:spLocks noChangeArrowheads="1"/>
                </p:cNvSpPr>
                <p:nvPr/>
              </p:nvSpPr>
              <p:spPr bwMode="auto">
                <a:xfrm>
                  <a:off x="1021" y="1979"/>
                  <a:ext cx="362" cy="24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s-AR" sz="1600" b="1">
                      <a:latin typeface="+mj-lt"/>
                    </a:rPr>
                    <a:t>OH</a:t>
                  </a:r>
                  <a:endParaRPr lang="es-ES" sz="1600" b="1">
                    <a:latin typeface="+mj-lt"/>
                  </a:endParaRPr>
                </a:p>
              </p:txBody>
            </p:sp>
          </p:grpSp>
          <p:grpSp>
            <p:nvGrpSpPr>
              <p:cNvPr id="26638" name="Grupo 17"/>
              <p:cNvGrpSpPr>
                <a:grpSpLocks/>
              </p:cNvGrpSpPr>
              <p:nvPr/>
            </p:nvGrpSpPr>
            <p:grpSpPr bwMode="auto">
              <a:xfrm>
                <a:off x="7152" y="2497"/>
                <a:ext cx="899" cy="475"/>
                <a:chOff x="2925" y="1661"/>
                <a:chExt cx="1044" cy="540"/>
              </a:xfrm>
            </p:grpSpPr>
            <p:sp>
              <p:nvSpPr>
                <p:cNvPr id="26646" name="Cuadro de texto 18"/>
                <p:cNvSpPr txBox="1">
                  <a:spLocks noChangeArrowheads="1"/>
                </p:cNvSpPr>
                <p:nvPr/>
              </p:nvSpPr>
              <p:spPr bwMode="auto">
                <a:xfrm>
                  <a:off x="2925" y="1661"/>
                  <a:ext cx="998" cy="3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s-AR" b="1">
                      <a:latin typeface="+mj-lt"/>
                    </a:rPr>
                    <a:t>ENZIMA</a:t>
                  </a:r>
                  <a:endParaRPr lang="es-ES" b="1">
                    <a:latin typeface="+mj-lt"/>
                  </a:endParaRPr>
                </a:p>
              </p:txBody>
            </p:sp>
            <p:sp>
              <p:nvSpPr>
                <p:cNvPr id="26647" name="Línea 19"/>
                <p:cNvSpPr>
                  <a:spLocks noChangeShapeType="1"/>
                </p:cNvSpPr>
                <p:nvPr/>
              </p:nvSpPr>
              <p:spPr bwMode="auto">
                <a:xfrm>
                  <a:off x="3243" y="1842"/>
                  <a:ext cx="0" cy="182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AR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26648" name="Cuadro de texto 20"/>
                <p:cNvSpPr txBox="1">
                  <a:spLocks noChangeArrowheads="1"/>
                </p:cNvSpPr>
                <p:nvPr/>
              </p:nvSpPr>
              <p:spPr bwMode="auto">
                <a:xfrm>
                  <a:off x="3153" y="1980"/>
                  <a:ext cx="816" cy="2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s-AR" sz="1400" b="1">
                      <a:latin typeface="+mj-lt"/>
                    </a:rPr>
                    <a:t>OPO</a:t>
                  </a:r>
                  <a:r>
                    <a:rPr lang="es-AR" sz="1400" b="1" baseline="-25000">
                      <a:latin typeface="+mj-lt"/>
                    </a:rPr>
                    <a:t>3</a:t>
                  </a:r>
                  <a:r>
                    <a:rPr lang="es-AR" sz="1400" b="1">
                      <a:latin typeface="+mj-lt"/>
                    </a:rPr>
                    <a:t>=</a:t>
                  </a:r>
                  <a:endParaRPr lang="es-ES" sz="1400" b="1">
                    <a:latin typeface="+mj-lt"/>
                  </a:endParaRPr>
                </a:p>
              </p:txBody>
            </p:sp>
          </p:grpSp>
          <p:sp>
            <p:nvSpPr>
              <p:cNvPr id="26639" name="Cuadro de texto 21"/>
              <p:cNvSpPr txBox="1">
                <a:spLocks noChangeArrowheads="1"/>
              </p:cNvSpPr>
              <p:nvPr/>
            </p:nvSpPr>
            <p:spPr bwMode="auto">
              <a:xfrm>
                <a:off x="6214" y="3935"/>
                <a:ext cx="70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s-AR" sz="1600" b="1">
                    <a:latin typeface="+mj-lt"/>
                  </a:rPr>
                  <a:t>HPO</a:t>
                </a:r>
                <a:r>
                  <a:rPr lang="es-AR" sz="1600" b="1" baseline="-25000">
                    <a:latin typeface="+mj-lt"/>
                  </a:rPr>
                  <a:t>4</a:t>
                </a:r>
                <a:r>
                  <a:rPr lang="es-AR" sz="1600" b="1">
                    <a:latin typeface="+mj-lt"/>
                  </a:rPr>
                  <a:t>=</a:t>
                </a:r>
                <a:endParaRPr lang="es-ES" sz="1600" b="1">
                  <a:latin typeface="+mj-lt"/>
                </a:endParaRPr>
              </a:p>
            </p:txBody>
          </p:sp>
          <p:sp>
            <p:nvSpPr>
              <p:cNvPr id="26640" name="Cuadro de texto 22"/>
              <p:cNvSpPr txBox="1">
                <a:spLocks noChangeArrowheads="1"/>
              </p:cNvSpPr>
              <p:nvPr/>
            </p:nvSpPr>
            <p:spPr bwMode="auto">
              <a:xfrm>
                <a:off x="7426" y="3934"/>
                <a:ext cx="429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s-AR" sz="1600" b="1">
                    <a:latin typeface="+mj-lt"/>
                  </a:rPr>
                  <a:t>H</a:t>
                </a:r>
                <a:r>
                  <a:rPr lang="es-AR" sz="1600" b="1" baseline="-25000">
                    <a:latin typeface="+mj-lt"/>
                  </a:rPr>
                  <a:t>2</a:t>
                </a:r>
                <a:r>
                  <a:rPr lang="es-AR" sz="1600" b="1">
                    <a:latin typeface="+mj-lt"/>
                  </a:rPr>
                  <a:t>O</a:t>
                </a:r>
                <a:endParaRPr lang="es-ES" sz="1600" b="1">
                  <a:latin typeface="+mj-lt"/>
                </a:endParaRPr>
              </a:p>
            </p:txBody>
          </p:sp>
          <p:sp>
            <p:nvSpPr>
              <p:cNvPr id="26641" name="Cuadro de texto 23"/>
              <p:cNvSpPr txBox="1">
                <a:spLocks noChangeArrowheads="1"/>
              </p:cNvSpPr>
              <p:nvPr/>
            </p:nvSpPr>
            <p:spPr bwMode="auto">
              <a:xfrm>
                <a:off x="6566" y="3686"/>
                <a:ext cx="115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s-AR" sz="1200" b="1" dirty="0">
                    <a:latin typeface="+mj-lt"/>
                  </a:rPr>
                  <a:t>FOSFATASA DE PROTEÍNAS</a:t>
                </a:r>
                <a:endParaRPr lang="es-ES" sz="1200" b="1" dirty="0">
                  <a:latin typeface="+mj-lt"/>
                </a:endParaRPr>
              </a:p>
            </p:txBody>
          </p:sp>
          <p:sp>
            <p:nvSpPr>
              <p:cNvPr id="26642" name="Autoforma 24"/>
              <p:cNvSpPr>
                <a:spLocks noChangeArrowheads="1"/>
              </p:cNvSpPr>
              <p:nvPr/>
            </p:nvSpPr>
            <p:spPr bwMode="auto">
              <a:xfrm>
                <a:off x="6528" y="1583"/>
                <a:ext cx="1093" cy="399"/>
              </a:xfrm>
              <a:prstGeom prst="curvedUpArrow">
                <a:avLst>
                  <a:gd name="adj1" fmla="val 19137"/>
                  <a:gd name="adj2" fmla="val 81179"/>
                  <a:gd name="adj3" fmla="val 33259"/>
                </a:avLst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AR" sz="240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26643" name="Autoforma 25"/>
              <p:cNvSpPr>
                <a:spLocks noChangeArrowheads="1"/>
              </p:cNvSpPr>
              <p:nvPr/>
            </p:nvSpPr>
            <p:spPr bwMode="auto">
              <a:xfrm rot="10800000">
                <a:off x="6488" y="3416"/>
                <a:ext cx="1093" cy="399"/>
              </a:xfrm>
              <a:prstGeom prst="curvedUpArrow">
                <a:avLst>
                  <a:gd name="adj1" fmla="val 19137"/>
                  <a:gd name="adj2" fmla="val 81179"/>
                  <a:gd name="adj3" fmla="val 33259"/>
                </a:avLst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AR" sz="240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26644" name="Autoforma 26"/>
              <p:cNvSpPr>
                <a:spLocks noChangeArrowheads="1"/>
              </p:cNvSpPr>
              <p:nvPr/>
            </p:nvSpPr>
            <p:spPr bwMode="auto">
              <a:xfrm>
                <a:off x="6463" y="1979"/>
                <a:ext cx="1225" cy="544"/>
              </a:xfrm>
              <a:prstGeom prst="curvedDownArrow">
                <a:avLst>
                  <a:gd name="adj1" fmla="val 18932"/>
                  <a:gd name="adj2" fmla="val 63969"/>
                  <a:gd name="adj3" fmla="val 33333"/>
                </a:avLst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AR" sz="240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26645" name="Autoforma 27"/>
              <p:cNvSpPr>
                <a:spLocks noChangeArrowheads="1"/>
              </p:cNvSpPr>
              <p:nvPr/>
            </p:nvSpPr>
            <p:spPr bwMode="auto">
              <a:xfrm rot="10663588">
                <a:off x="6418" y="3022"/>
                <a:ext cx="1134" cy="407"/>
              </a:xfrm>
              <a:prstGeom prst="curvedDownArrow">
                <a:avLst>
                  <a:gd name="adj1" fmla="val 23425"/>
                  <a:gd name="adj2" fmla="val 79150"/>
                  <a:gd name="adj3" fmla="val 33333"/>
                </a:avLst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s-AR" sz="2400">
                  <a:solidFill>
                    <a:schemeClr val="tx1"/>
                  </a:solidFill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017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/>
      <p:bldP spid="5325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66738"/>
            <a:ext cx="7753350" cy="581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5" name="1 CuadroTexto"/>
          <p:cNvSpPr txBox="1">
            <a:spLocks noChangeArrowheads="1"/>
          </p:cNvSpPr>
          <p:nvPr/>
        </p:nvSpPr>
        <p:spPr bwMode="auto">
          <a:xfrm>
            <a:off x="2987675" y="1866900"/>
            <a:ext cx="2620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MX" b="1"/>
              <a:t>Glucógeno fosforilasa</a:t>
            </a:r>
            <a:endParaRPr lang="es-AR" b="1"/>
          </a:p>
        </p:txBody>
      </p:sp>
    </p:spTree>
    <p:extLst>
      <p:ext uri="{BB962C8B-B14F-4D97-AF65-F5344CB8AC3E}">
        <p14:creationId xmlns:p14="http://schemas.microsoft.com/office/powerpoint/2010/main" val="276557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VÍAS METABÓLICAS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Existen vías que incluyen puntos de ramificación:</a:t>
            </a:r>
          </a:p>
          <a:p>
            <a:pPr marL="0" indent="0">
              <a:buNone/>
            </a:pPr>
            <a:r>
              <a:rPr lang="es-AR" dirty="0"/>
              <a:t>	</a:t>
            </a:r>
            <a:r>
              <a:rPr lang="es-AR" dirty="0" smtClean="0"/>
              <a:t>			C	D	E</a:t>
            </a:r>
          </a:p>
          <a:p>
            <a:pPr marL="0" indent="0">
              <a:buNone/>
            </a:pPr>
            <a:r>
              <a:rPr lang="es-AR" dirty="0"/>
              <a:t>	</a:t>
            </a:r>
            <a:r>
              <a:rPr lang="es-AR" dirty="0" smtClean="0"/>
              <a:t>	A	B</a:t>
            </a:r>
          </a:p>
          <a:p>
            <a:pPr marL="0" indent="0">
              <a:buNone/>
            </a:pPr>
            <a:r>
              <a:rPr lang="es-AR" dirty="0"/>
              <a:t>	</a:t>
            </a:r>
            <a:r>
              <a:rPr lang="es-AR" dirty="0" smtClean="0"/>
              <a:t>			P	Q	R</a:t>
            </a:r>
          </a:p>
          <a:p>
            <a:pPr marL="0" indent="0">
              <a:buNone/>
            </a:pPr>
            <a:endParaRPr lang="es-AR" sz="2800" dirty="0" smtClean="0"/>
          </a:p>
          <a:p>
            <a:pPr marL="0" indent="0">
              <a:buNone/>
            </a:pPr>
            <a:endParaRPr lang="es-AR" sz="2800" dirty="0"/>
          </a:p>
          <a:p>
            <a:pPr marL="0" indent="0">
              <a:buNone/>
            </a:pPr>
            <a:r>
              <a:rPr lang="es-AR" sz="2800" dirty="0" smtClean="0"/>
              <a:t>B tiene dos </a:t>
            </a:r>
            <a:r>
              <a:rPr lang="es-AR" sz="2800" i="1" dirty="0" smtClean="0"/>
              <a:t>vías alternativas</a:t>
            </a:r>
            <a:r>
              <a:rPr lang="es-AR" dirty="0" smtClean="0"/>
              <a:t>.</a:t>
            </a:r>
            <a:endParaRPr lang="es-AR" dirty="0"/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2699792" y="3212976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 de flecha"/>
          <p:cNvCxnSpPr/>
          <p:nvPr/>
        </p:nvCxnSpPr>
        <p:spPr>
          <a:xfrm>
            <a:off x="5482600" y="371703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>
            <a:off x="4516016" y="371703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>
            <a:off x="4572000" y="2708920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5508104" y="2708920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 flipV="1">
            <a:off x="3563888" y="2636912"/>
            <a:ext cx="576064" cy="408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>
            <a:off x="3635896" y="3356992"/>
            <a:ext cx="432048" cy="34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2699792" y="291565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a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3563888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b</a:t>
            </a:r>
            <a:endParaRPr lang="es-AR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563888" y="357301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b´</a:t>
            </a:r>
            <a:endParaRPr lang="es-AR" dirty="0"/>
          </a:p>
        </p:txBody>
      </p:sp>
      <p:sp>
        <p:nvSpPr>
          <p:cNvPr id="18" name="17 CuadroTexto"/>
          <p:cNvSpPr txBox="1"/>
          <p:nvPr/>
        </p:nvSpPr>
        <p:spPr>
          <a:xfrm>
            <a:off x="4484400" y="33569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p</a:t>
            </a:r>
            <a:endParaRPr lang="es-AR" dirty="0"/>
          </a:p>
        </p:txBody>
      </p:sp>
      <p:sp>
        <p:nvSpPr>
          <p:cNvPr id="19" name="18 CuadroTexto"/>
          <p:cNvSpPr txBox="1"/>
          <p:nvPr/>
        </p:nvSpPr>
        <p:spPr>
          <a:xfrm>
            <a:off x="5482600" y="33569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q</a:t>
            </a:r>
            <a:endParaRPr lang="es-AR" dirty="0"/>
          </a:p>
        </p:txBody>
      </p:sp>
      <p:sp>
        <p:nvSpPr>
          <p:cNvPr id="20" name="19 CuadroTexto"/>
          <p:cNvSpPr txBox="1"/>
          <p:nvPr/>
        </p:nvSpPr>
        <p:spPr>
          <a:xfrm>
            <a:off x="4572000" y="23488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</a:t>
            </a:r>
            <a:endParaRPr lang="es-AR" dirty="0"/>
          </a:p>
        </p:txBody>
      </p:sp>
      <p:sp>
        <p:nvSpPr>
          <p:cNvPr id="21" name="20 CuadroTexto"/>
          <p:cNvSpPr txBox="1"/>
          <p:nvPr/>
        </p:nvSpPr>
        <p:spPr>
          <a:xfrm>
            <a:off x="5473864" y="23395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d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34098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66738"/>
            <a:ext cx="7561263" cy="567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68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620713"/>
            <a:ext cx="7874000" cy="590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03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66738"/>
            <a:ext cx="7632700" cy="572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1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58788"/>
            <a:ext cx="8185150" cy="613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080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VÍAS METABÓLICAS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s-AR" dirty="0" smtClean="0"/>
              <a:t>Cuando todas las reacciones de la vía son reversibles, el camino puede recorrerse en ambos sentidos:</a:t>
            </a:r>
          </a:p>
          <a:p>
            <a:pPr marL="0" indent="0">
              <a:buNone/>
            </a:pPr>
            <a:r>
              <a:rPr lang="es-AR" dirty="0"/>
              <a:t>	</a:t>
            </a:r>
            <a:r>
              <a:rPr lang="es-AR" dirty="0" smtClean="0"/>
              <a:t>	A	B	C	D	E</a:t>
            </a:r>
          </a:p>
          <a:p>
            <a:r>
              <a:rPr lang="es-AR" dirty="0" smtClean="0"/>
              <a:t>Cuando una o más reacciones de la vía son irreversibles, el camino de vuelta debe realizar desvíos:</a:t>
            </a:r>
          </a:p>
          <a:p>
            <a:pPr marL="0" indent="0">
              <a:buNone/>
            </a:pPr>
            <a:r>
              <a:rPr lang="es-AR" dirty="0" smtClean="0"/>
              <a:t>		</a:t>
            </a:r>
          </a:p>
          <a:p>
            <a:pPr marL="0" indent="0">
              <a:buNone/>
            </a:pPr>
            <a:r>
              <a:rPr lang="es-AR" dirty="0"/>
              <a:t>	</a:t>
            </a:r>
            <a:r>
              <a:rPr lang="es-AR" dirty="0" smtClean="0"/>
              <a:t>	A	B	C	D	E</a:t>
            </a:r>
          </a:p>
          <a:p>
            <a:pPr marL="0" indent="0">
              <a:buNone/>
            </a:pPr>
            <a:r>
              <a:rPr lang="es-AR" dirty="0"/>
              <a:t>	</a:t>
            </a:r>
            <a:r>
              <a:rPr lang="es-AR" dirty="0" smtClean="0"/>
              <a:t>				S</a:t>
            </a:r>
          </a:p>
          <a:p>
            <a:pPr marL="0" indent="0">
              <a:buNone/>
            </a:pPr>
            <a:endParaRPr lang="es-AR" dirty="0" smtClean="0"/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2771800" y="306896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 de flecha"/>
          <p:cNvCxnSpPr/>
          <p:nvPr/>
        </p:nvCxnSpPr>
        <p:spPr>
          <a:xfrm>
            <a:off x="3741440" y="306896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>
            <a:off x="4572000" y="306896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>
            <a:off x="5508104" y="306896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H="1">
            <a:off x="3706220" y="314096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flipH="1">
            <a:off x="4572000" y="314096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flipH="1">
            <a:off x="5533844" y="314096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 flipH="1">
            <a:off x="2771800" y="314096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2738030" y="522920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>
            <a:off x="3707904" y="522920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/>
          <p:nvPr/>
        </p:nvCxnSpPr>
        <p:spPr>
          <a:xfrm>
            <a:off x="4572000" y="530120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>
            <a:off x="5508104" y="530120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 flipH="1">
            <a:off x="2724240" y="5301208"/>
            <a:ext cx="3876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 de flecha"/>
          <p:cNvCxnSpPr/>
          <p:nvPr/>
        </p:nvCxnSpPr>
        <p:spPr>
          <a:xfrm flipH="1">
            <a:off x="3678640" y="5301208"/>
            <a:ext cx="3876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 de flecha"/>
          <p:cNvCxnSpPr/>
          <p:nvPr/>
        </p:nvCxnSpPr>
        <p:spPr>
          <a:xfrm flipH="1" flipV="1">
            <a:off x="4499992" y="5445224"/>
            <a:ext cx="470558" cy="291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 de flecha"/>
          <p:cNvCxnSpPr/>
          <p:nvPr/>
        </p:nvCxnSpPr>
        <p:spPr>
          <a:xfrm flipH="1">
            <a:off x="5508104" y="5445224"/>
            <a:ext cx="38762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39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VÍAS METABÓLICAS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Existen transformaciones que ocurren en forma cíclica: la secuencia ordenada de reacciones termina regenerando el compuesto final.</a:t>
            </a:r>
          </a:p>
          <a:p>
            <a:pPr marL="0" indent="0">
              <a:buNone/>
            </a:pPr>
            <a:r>
              <a:rPr lang="es-AR" b="1" dirty="0" smtClean="0"/>
              <a:t>		</a:t>
            </a:r>
            <a:endParaRPr lang="es-AR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98129"/>
            <a:ext cx="2088232" cy="176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27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VÍAS METABÓLICAS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CICLOS INTERCONECTADOS</a:t>
            </a:r>
          </a:p>
          <a:p>
            <a:endParaRPr lang="es-AR" dirty="0"/>
          </a:p>
          <a:p>
            <a:endParaRPr lang="es-AR" dirty="0" smtClean="0"/>
          </a:p>
          <a:p>
            <a:endParaRPr lang="es-AR" dirty="0" smtClean="0"/>
          </a:p>
          <a:p>
            <a:pPr marL="0" indent="0">
              <a:buNone/>
            </a:pPr>
            <a:endParaRPr lang="es-AR" dirty="0"/>
          </a:p>
          <a:p>
            <a:r>
              <a:rPr lang="es-AR" dirty="0" smtClean="0"/>
              <a:t>REACCIONES EN CASCADA</a:t>
            </a:r>
          </a:p>
          <a:p>
            <a:endParaRPr lang="es-AR" dirty="0"/>
          </a:p>
          <a:p>
            <a:endParaRPr lang="es-A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113" y="2348880"/>
            <a:ext cx="2771775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13" y="4869160"/>
            <a:ext cx="1476375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864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ticario">
  <a:themeElements>
    <a:clrScheme name="Boticario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Boticario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oticari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34</TotalTime>
  <Words>2330</Words>
  <Application>Microsoft Office PowerPoint</Application>
  <PresentationFormat>Presentación en pantalla (4:3)</PresentationFormat>
  <Paragraphs>380</Paragraphs>
  <Slides>63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63</vt:i4>
      </vt:variant>
    </vt:vector>
  </HeadingPairs>
  <TitlesOfParts>
    <vt:vector size="64" baseType="lpstr">
      <vt:lpstr>Boticario</vt:lpstr>
      <vt:lpstr>VIAS METABÓLICAS. ENZIMAS</vt:lpstr>
      <vt:lpstr>Metabolismo</vt:lpstr>
      <vt:lpstr>Metabolismo</vt:lpstr>
      <vt:lpstr>VIAS METABÓLICAS</vt:lpstr>
      <vt:lpstr>VÍAS METABÓLICAS</vt:lpstr>
      <vt:lpstr>VÍAS METABÓLICAS</vt:lpstr>
      <vt:lpstr>VÍAS METABÓLICAS</vt:lpstr>
      <vt:lpstr>VÍAS METABÓLICAS</vt:lpstr>
      <vt:lpstr>VÍAS METABÓLICAS</vt:lpstr>
      <vt:lpstr>VÍAS METABÓLICAS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ethel</dc:creator>
  <cp:lastModifiedBy>ethel</cp:lastModifiedBy>
  <cp:revision>4</cp:revision>
  <dcterms:created xsi:type="dcterms:W3CDTF">2015-03-29T14:27:32Z</dcterms:created>
  <dcterms:modified xsi:type="dcterms:W3CDTF">2015-03-29T15:02:15Z</dcterms:modified>
</cp:coreProperties>
</file>